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6" r:id="rId5"/>
    <p:sldMasterId id="214748370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Roboto Thin"/>
      <p:regular r:id="rId66"/>
      <p:bold r:id="rId67"/>
      <p:italic r:id="rId68"/>
      <p:boldItalic r:id="rId69"/>
    </p:embeddedFont>
    <p:embeddedFont>
      <p:font typeface="Roboto Medium"/>
      <p:regular r:id="rId70"/>
      <p:bold r:id="rId71"/>
      <p:italic r:id="rId72"/>
      <p:boldItalic r:id="rId73"/>
    </p:embeddedFont>
    <p:embeddedFont>
      <p:font typeface="Roboto"/>
      <p:regular r:id="rId74"/>
      <p:bold r:id="rId75"/>
      <p:italic r:id="rId76"/>
      <p:boldItalic r:id="rId77"/>
    </p:embeddedFont>
    <p:embeddedFont>
      <p:font typeface="Inconsolata"/>
      <p:regular r:id="rId78"/>
      <p:bold r:id="rId79"/>
    </p:embeddedFont>
    <p:embeddedFont>
      <p:font typeface="Roboto Light"/>
      <p:regular r:id="rId80"/>
      <p:bold r:id="rId81"/>
      <p:italic r:id="rId82"/>
      <p:boldItalic r:id="rId83"/>
    </p:embeddedFont>
    <p:embeddedFont>
      <p:font typeface="Coiny"/>
      <p:regular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12">
          <p15:clr>
            <a:srgbClr val="A4A3A4"/>
          </p15:clr>
        </p15:guide>
        <p15:guide id="2" orient="horz"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4DB78C4-F45E-4E9B-B21A-CB73F61CFC92}">
  <a:tblStyle styleId="{94DB78C4-F45E-4E9B-B21A-CB73F61CFC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12" orient="horz"/>
        <p:guide pos="288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Coiny-regular.fntdata"/><Relationship Id="rId83" Type="http://schemas.openxmlformats.org/officeDocument/2006/relationships/font" Target="fonts/RobotoLight-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Light-regular.fntdata"/><Relationship Id="rId82" Type="http://schemas.openxmlformats.org/officeDocument/2006/relationships/font" Target="fonts/RobotoLight-italic.fntdata"/><Relationship Id="rId81"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4.xml"/><Relationship Id="rId75" Type="http://schemas.openxmlformats.org/officeDocument/2006/relationships/font" Target="fonts/Roboto-bold.fntdata"/><Relationship Id="rId30" Type="http://schemas.openxmlformats.org/officeDocument/2006/relationships/slide" Target="slides/slide23.xml"/><Relationship Id="rId74" Type="http://schemas.openxmlformats.org/officeDocument/2006/relationships/font" Target="fonts/Roboto-regular.fntdata"/><Relationship Id="rId33" Type="http://schemas.openxmlformats.org/officeDocument/2006/relationships/slide" Target="slides/slide26.xml"/><Relationship Id="rId77" Type="http://schemas.openxmlformats.org/officeDocument/2006/relationships/font" Target="fonts/Roboto-boldItalic.fntdata"/><Relationship Id="rId32" Type="http://schemas.openxmlformats.org/officeDocument/2006/relationships/slide" Target="slides/slide25.xml"/><Relationship Id="rId76" Type="http://schemas.openxmlformats.org/officeDocument/2006/relationships/font" Target="fonts/Roboto-italic.fntdata"/><Relationship Id="rId35" Type="http://schemas.openxmlformats.org/officeDocument/2006/relationships/slide" Target="slides/slide28.xml"/><Relationship Id="rId79" Type="http://schemas.openxmlformats.org/officeDocument/2006/relationships/font" Target="fonts/Inconsolata-bold.fntdata"/><Relationship Id="rId34" Type="http://schemas.openxmlformats.org/officeDocument/2006/relationships/slide" Target="slides/slide27.xml"/><Relationship Id="rId78" Type="http://schemas.openxmlformats.org/officeDocument/2006/relationships/font" Target="fonts/Inconsolata-regular.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obotoThin-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Thin-italic.fntdata"/><Relationship Id="rId23" Type="http://schemas.openxmlformats.org/officeDocument/2006/relationships/slide" Target="slides/slide16.xml"/><Relationship Id="rId67" Type="http://schemas.openxmlformats.org/officeDocument/2006/relationships/font" Target="fonts/RobotoThin-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Thin-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33883e8fc5_2_2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3883e8fc5_2_2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1" name="Google Shape;1051;g33883e8fc5_2_2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33883e8fc5_2_7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g33883e8fc5_2_7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8" name="Google Shape;1138;g33883e8fc5_2_7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33883e8fc5_2_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5" name="Google Shape;1145;g33883e8fc5_2_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6" name="Google Shape;1146;g33883e8fc5_2_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c5452845b_0_37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g4c5452845b_0_3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9" name="Google Shape;1159;g4c5452845b_0_3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33883e8fc5_2_9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33883e8fc5_2_9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0" name="Google Shape;1170;g33883e8fc5_2_9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33883e8fc5_2_10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33883e8fc5_2_10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8" name="Google Shape;1178;g33883e8fc5_2_10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33883e8fc5_2_11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0" name="Google Shape;1190;g33883e8fc5_2_11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91" name="Google Shape;1191;g33883e8fc5_2_11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33883e8fc5_2_1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8" name="Google Shape;1198;g33883e8fc5_2_1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99" name="Google Shape;1199;g33883e8fc5_2_1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33883e8fc5_2_1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g33883e8fc5_2_12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2" name="Google Shape;1212;g33883e8fc5_2_12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33883e8fc5_2_1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g33883e8fc5_2_1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20" name="Google Shape;1220;g33883e8fc5_2_1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33883e8fc5_2_1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g33883e8fc5_2_1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0" name="Google Shape;1230;g33883e8fc5_2_1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33883e8fc5_2_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g33883e8fc5_2_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9" name="Google Shape;1059;g33883e8fc5_2_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33883e8fc5_2_13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3" name="Google Shape;1243;g33883e8fc5_2_13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4" name="Google Shape;1244;g33883e8fc5_2_13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33883e8fc5_2_1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3883e8fc5_2_1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53" name="Google Shape;1253;g33883e8fc5_2_1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33883e8fc5_2_15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0" name="Google Shape;1270;g33883e8fc5_2_15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71" name="Google Shape;1271;g33883e8fc5_2_15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33883e8fc5_2_1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1" name="Google Shape;1281;g33883e8fc5_2_15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2" name="Google Shape;1282;g33883e8fc5_2_15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33883e8fc5_2_1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33883e8fc5_2_1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95" name="Google Shape;1295;g33883e8fc5_2_1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33883e8fc5_2_1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2" name="Google Shape;1302;g33883e8fc5_2_1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03" name="Google Shape;1303;g33883e8fc5_2_1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Google Shape;1311;g33883e8fc5_2_1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g33883e8fc5_2_1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13" name="Google Shape;1313;g33883e8fc5_2_1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33883e8fc5_2_1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g33883e8fc5_2_1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21" name="Google Shape;1321;g33883e8fc5_2_1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33883e8fc5_2_1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g33883e8fc5_2_1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32" name="Google Shape;1332;g33883e8fc5_2_1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33883e8fc5_2_19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g33883e8fc5_2_1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45" name="Google Shape;1345;g33883e8fc5_2_1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33883e8fc5_2_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6" name="Google Shape;1066;g33883e8fc5_2_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67" name="Google Shape;1067;g33883e8fc5_2_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33883e8fc5_2_20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g33883e8fc5_2_2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53" name="Google Shape;1353;g33883e8fc5_2_2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33883e8fc5_2_21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2" name="Google Shape;1362;g33883e8fc5_2_21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63" name="Google Shape;1363;g33883e8fc5_2_21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33883e8fc5_2_2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0" name="Google Shape;1370;g33883e8fc5_2_2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71" name="Google Shape;1371;g33883e8fc5_2_2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33883e8fc5_2_22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3883e8fc5_2_22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1" name="Google Shape;1381;g33883e8fc5_2_22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g33883e8fc5_2_2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1" name="Google Shape;1391;g33883e8fc5_2_23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2" name="Google Shape;1392;g33883e8fc5_2_23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33883e8fc5_2_2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0" name="Google Shape;1400;g33883e8fc5_2_23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01" name="Google Shape;1401;g33883e8fc5_2_23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7" name="Shape 1407"/>
        <p:cNvGrpSpPr/>
        <p:nvPr/>
      </p:nvGrpSpPr>
      <p:grpSpPr>
        <a:xfrm>
          <a:off x="0" y="0"/>
          <a:ext cx="0" cy="0"/>
          <a:chOff x="0" y="0"/>
          <a:chExt cx="0" cy="0"/>
        </a:xfrm>
      </p:grpSpPr>
      <p:sp>
        <p:nvSpPr>
          <p:cNvPr id="1408" name="Google Shape;1408;g33883e8fc5_2_24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9" name="Google Shape;1409;g33883e8fc5_2_24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10" name="Google Shape;1410;g33883e8fc5_2_24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33883e8fc5_2_2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7" name="Google Shape;1417;g33883e8fc5_2_2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18" name="Google Shape;1418;g33883e8fc5_2_2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33883e8fc5_2_2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7" name="Google Shape;1437;g33883e8fc5_2_2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8" name="Google Shape;1438;g33883e8fc5_2_2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33883e8fc5_2_2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9" name="Google Shape;1449;g33883e8fc5_2_2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50" name="Google Shape;1450;g33883e8fc5_2_2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g5756c52db8_0_1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g5756c52db8_0_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5" name="Google Shape;1075;g5756c52db8_0_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33883e8fc5_2_27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g33883e8fc5_2_2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1" name="Google Shape;1461;g33883e8fc5_2_2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33883e8fc5_2_28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8" name="Google Shape;1468;g33883e8fc5_2_2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9" name="Google Shape;1469;g33883e8fc5_2_2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33883e8fc5_2_2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6" name="Google Shape;1486;g33883e8fc5_2_2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87" name="Google Shape;1487;g33883e8fc5_2_2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Google Shape;1493;g33883e8fc5_2_2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g33883e8fc5_2_29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95" name="Google Shape;1495;g33883e8fc5_2_29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33883e8fc5_2_3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2" name="Google Shape;1512;g33883e8fc5_2_3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13" name="Google Shape;1513;g33883e8fc5_2_3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Google Shape;1527;g33883e8fc5_2_30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8" name="Google Shape;1528;g33883e8fc5_2_30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29" name="Google Shape;1529;g33883e8fc5_2_30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4c5452845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4c5452845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33883e8fc5_2_32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3883e8fc5_2_3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58" name="Google Shape;1558;g33883e8fc5_2_3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33883e8fc5_2_33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5" name="Google Shape;1565;g33883e8fc5_2_3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66" name="Google Shape;1566;g33883e8fc5_2_3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g33883e8fc5_2_3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6" name="Google Shape;1576;g33883e8fc5_2_34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77" name="Google Shape;1577;g33883e8fc5_2_34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33883e8fc5_2_4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g33883e8fc5_2_4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3" name="Google Shape;1083;g33883e8fc5_2_4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33883e8fc5_2_3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8" name="Google Shape;1588;g33883e8fc5_2_3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89" name="Google Shape;1589;g33883e8fc5_2_3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33883e8fc5_2_3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g33883e8fc5_2_3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01" name="Google Shape;1601;g33883e8fc5_2_3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g33883e8fc5_2_3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2" name="Google Shape;1612;g33883e8fc5_2_37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13" name="Google Shape;1613;g33883e8fc5_2_37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33883e8fc5_2_38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3" name="Google Shape;1623;g33883e8fc5_2_38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24" name="Google Shape;1624;g33883e8fc5_2_38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4c5452845b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4c5452845b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33883e8fc5_2_39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1" name="Google Shape;1661;g33883e8fc5_2_3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62" name="Google Shape;1662;g33883e8fc5_2_3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33883e8fc5_2_40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9" name="Google Shape;1669;g33883e8fc5_2_40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70" name="Google Shape;1670;g33883e8fc5_2_40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4c5452845b_0_43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2" name="Google Shape;1682;g4c5452845b_0_43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83" name="Google Shape;1683;g4c5452845b_0_43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33883e8fc5_2_4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4" name="Google Shape;1694;g33883e8fc5_2_4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95" name="Google Shape;1695;g33883e8fc5_2_4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33883e8fc5_2_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g33883e8fc5_2_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97" name="Google Shape;1097;g33883e8fc5_2_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33883e8fc5_2_5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g33883e8fc5_2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10" name="Google Shape;1110;g33883e8fc5_2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33883e8fc5_2_6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Google Shape;1117;g33883e8fc5_2_6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18" name="Google Shape;1118;g33883e8fc5_2_6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33883e8fc5_2_7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g33883e8fc5_2_7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0" name="Google Shape;1130;g33883e8fc5_2_7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9.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9.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9.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9.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8.png"/><Relationship Id="rId4"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4.png"/><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4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53.png"/><Relationship Id="rId4" Type="http://schemas.openxmlformats.org/officeDocument/2006/relationships/image" Target="../media/image24.png"/><Relationship Id="rId5" Type="http://schemas.openxmlformats.org/officeDocument/2006/relationships/image" Target="../media/image40.png"/><Relationship Id="rId6" Type="http://schemas.openxmlformats.org/officeDocument/2006/relationships/image" Target="../media/image4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72.png"/><Relationship Id="rId4" Type="http://schemas.openxmlformats.org/officeDocument/2006/relationships/image" Target="../media/image41.png"/><Relationship Id="rId5"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79.png"/><Relationship Id="rId6" Type="http://schemas.openxmlformats.org/officeDocument/2006/relationships/image" Target="../media/image65.png"/><Relationship Id="rId7" Type="http://schemas.openxmlformats.org/officeDocument/2006/relationships/image" Target="../media/image9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78.png"/><Relationship Id="rId4" Type="http://schemas.openxmlformats.org/officeDocument/2006/relationships/image" Target="../media/image47.png"/><Relationship Id="rId5" Type="http://schemas.openxmlformats.org/officeDocument/2006/relationships/image" Target="../media/image61.png"/><Relationship Id="rId6" Type="http://schemas.openxmlformats.org/officeDocument/2006/relationships/image" Target="../media/image49.png"/><Relationship Id="rId7" Type="http://schemas.openxmlformats.org/officeDocument/2006/relationships/image" Target="../media/image8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89.png"/><Relationship Id="rId4" Type="http://schemas.openxmlformats.org/officeDocument/2006/relationships/image" Target="../media/image123.png"/><Relationship Id="rId5" Type="http://schemas.openxmlformats.org/officeDocument/2006/relationships/image" Target="../media/image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 Id="rId3" Type="http://schemas.openxmlformats.org/officeDocument/2006/relationships/image" Target="../media/image86.png"/><Relationship Id="rId4" Type="http://schemas.openxmlformats.org/officeDocument/2006/relationships/image" Target="../media/image52.png"/><Relationship Id="rId5" Type="http://schemas.openxmlformats.org/officeDocument/2006/relationships/image" Target="../media/image77.png"/><Relationship Id="rId6" Type="http://schemas.openxmlformats.org/officeDocument/2006/relationships/image" Target="../media/image93.png"/><Relationship Id="rId7" Type="http://schemas.openxmlformats.org/officeDocument/2006/relationships/image" Target="../media/image54.png"/><Relationship Id="rId8" Type="http://schemas.openxmlformats.org/officeDocument/2006/relationships/image" Target="../media/image5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9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94.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95.png"/><Relationship Id="rId4" Type="http://schemas.openxmlformats.org/officeDocument/2006/relationships/image" Target="../media/image99.png"/><Relationship Id="rId9" Type="http://schemas.openxmlformats.org/officeDocument/2006/relationships/image" Target="../media/image74.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3.png"/><Relationship Id="rId8" Type="http://schemas.openxmlformats.org/officeDocument/2006/relationships/image" Target="../media/image10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102.png"/><Relationship Id="rId4" Type="http://schemas.openxmlformats.org/officeDocument/2006/relationships/image" Target="../media/image80.png"/><Relationship Id="rId9" Type="http://schemas.openxmlformats.org/officeDocument/2006/relationships/image" Target="../media/image103.png"/><Relationship Id="rId5" Type="http://schemas.openxmlformats.org/officeDocument/2006/relationships/image" Target="../media/image92.png"/><Relationship Id="rId6" Type="http://schemas.openxmlformats.org/officeDocument/2006/relationships/image" Target="../media/image81.png"/><Relationship Id="rId7" Type="http://schemas.openxmlformats.org/officeDocument/2006/relationships/image" Target="../media/image109.png"/><Relationship Id="rId8" Type="http://schemas.openxmlformats.org/officeDocument/2006/relationships/image" Target="../media/image8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3" name="Google Shape;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84" name="Google Shape;8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4" name="Google Shape;94;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1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 name="Google Shape;104;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7" name="Shape 107"/>
        <p:cNvGrpSpPr/>
        <p:nvPr/>
      </p:nvGrpSpPr>
      <p:grpSpPr>
        <a:xfrm>
          <a:off x="0" y="0"/>
          <a:ext cx="0" cy="0"/>
          <a:chOff x="0" y="0"/>
          <a:chExt cx="0" cy="0"/>
        </a:xfrm>
      </p:grpSpPr>
      <p:sp>
        <p:nvSpPr>
          <p:cNvPr id="108" name="Google Shape;108;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0" name="Google Shape;110;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 name="Google Shape;111;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 name="Google Shape;113;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7" name="Google Shape;117;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9" name="Google Shape;119;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23" name="Google Shape;12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4" name="Google Shape;124;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5"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7" name="Google Shape;127;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8" name="Google Shape;128;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9" name="Google Shape;129;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8" name="Google Shape;138;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9" name="Google Shape;139;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40"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7" name="Google Shape;147;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9" name="Google Shape;149;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3" name="Google Shape;153;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58" name="Google Shape;15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6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9" name="Google Shape;169;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 name="Google Shape;170;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71" name="Shape 171"/>
        <p:cNvGrpSpPr/>
        <p:nvPr/>
      </p:nvGrpSpPr>
      <p:grpSpPr>
        <a:xfrm>
          <a:off x="0" y="0"/>
          <a:ext cx="0" cy="0"/>
          <a:chOff x="0" y="0"/>
          <a:chExt cx="0" cy="0"/>
        </a:xfrm>
      </p:grpSpPr>
      <p:sp>
        <p:nvSpPr>
          <p:cNvPr id="172" name="Google Shape;172;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 name="Google Shape;175;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6" name="Google Shape;176;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0" name="Google Shape;180;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8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 name="Google Shape;189;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a:t>
            </a:r>
            <a:r>
              <a:rPr b="1" lang="en" sz="1300">
                <a:solidFill>
                  <a:srgbClr val="FFFFFF"/>
                </a:solidFill>
                <a:latin typeface="Roboto"/>
                <a:ea typeface="Roboto"/>
                <a:cs typeface="Roboto"/>
                <a:sym typeface="Roboto"/>
              </a:rPr>
              <a:t>D</a:t>
            </a:r>
            <a:r>
              <a:rPr b="1" lang="en" sz="1300">
                <a:solidFill>
                  <a:srgbClr val="FFFFFF"/>
                </a:solidFill>
                <a:latin typeface="Roboto"/>
                <a:ea typeface="Roboto"/>
                <a:cs typeface="Roboto"/>
                <a:sym typeface="Roboto"/>
              </a:rPr>
              <a:t>ate:</a:t>
            </a:r>
            <a:endParaRPr b="1" sz="1300">
              <a:solidFill>
                <a:srgbClr val="FFFFFF"/>
              </a:solidFill>
              <a:latin typeface="Roboto"/>
              <a:ea typeface="Roboto"/>
              <a:cs typeface="Roboto"/>
              <a:sym typeface="Roboto"/>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 name="Google Shape;191;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No Due Date">
  <p:cSld name="CUSTOM_2_3_1_1_1_1_1_2_1_2_1_1_3_1_1">
    <p:spTree>
      <p:nvGrpSpPr>
        <p:cNvPr id="192"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 name="Google Shape;199;p2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200" name="Shape 200"/>
        <p:cNvGrpSpPr/>
        <p:nvPr/>
      </p:nvGrpSpPr>
      <p:grpSpPr>
        <a:xfrm>
          <a:off x="0" y="0"/>
          <a:ext cx="0" cy="0"/>
          <a:chOff x="0" y="0"/>
          <a:chExt cx="0" cy="0"/>
        </a:xfrm>
      </p:grpSpPr>
      <p:sp>
        <p:nvSpPr>
          <p:cNvPr id="201" name="Google Shape;201;p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2" name="Google Shape;202;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04" name="Google Shape;204;p3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05" name="Google Shape;20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3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7" name="Google Shape;20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3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10"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37"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1" name="Google Shape;24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4" name="Google Shape;24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 name="Google Shape;262;p3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69"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 name="Google Shape;27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 name="Google Shape;27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3"/>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3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 name="Google Shape;305;p3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306"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0" name="Google Shape;31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 name="Google Shape;31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3" name="Google Shape;31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4"/>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34"/>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34"/>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34"/>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4"/>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43"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0" name="Google Shape;35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5"/>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35"/>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5"/>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5"/>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5"/>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5"/>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5"/>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5"/>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5"/>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35"/>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5"/>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35"/>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5"/>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85" name="Shape 385"/>
        <p:cNvGrpSpPr/>
        <p:nvPr/>
      </p:nvGrpSpPr>
      <p:grpSpPr>
        <a:xfrm>
          <a:off x="0" y="0"/>
          <a:ext cx="0" cy="0"/>
          <a:chOff x="0" y="0"/>
          <a:chExt cx="0" cy="0"/>
        </a:xfrm>
      </p:grpSpPr>
      <p:sp>
        <p:nvSpPr>
          <p:cNvPr id="386" name="Google Shape;38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8" name="Google Shape;38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9" name="Google Shape;389;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1" name="Google Shape;391;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32" name="Shape 432"/>
        <p:cNvGrpSpPr/>
        <p:nvPr/>
      </p:nvGrpSpPr>
      <p:grpSpPr>
        <a:xfrm>
          <a:off x="0" y="0"/>
          <a:ext cx="0" cy="0"/>
          <a:chOff x="0" y="0"/>
          <a:chExt cx="0" cy="0"/>
        </a:xfrm>
      </p:grpSpPr>
      <p:sp>
        <p:nvSpPr>
          <p:cNvPr id="433" name="Google Shape;433;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5" name="Google Shape;435;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6" name="Google Shape;436;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8" name="Google Shape;438;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37"/>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7"/>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37"/>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7"/>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79" name="Shape 479"/>
        <p:cNvGrpSpPr/>
        <p:nvPr/>
      </p:nvGrpSpPr>
      <p:grpSpPr>
        <a:xfrm>
          <a:off x="0" y="0"/>
          <a:ext cx="0" cy="0"/>
          <a:chOff x="0" y="0"/>
          <a:chExt cx="0" cy="0"/>
        </a:xfrm>
      </p:grpSpPr>
      <p:sp>
        <p:nvSpPr>
          <p:cNvPr id="480" name="Google Shape;48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2" name="Google Shape;48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3" name="Google Shape;48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5" name="Google Shape;48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50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6" name="Google Shape;50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7" name="Google Shape;50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9" name="Google Shape;509;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3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9"/>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3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39"/>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21" name="Shape 521"/>
        <p:cNvGrpSpPr/>
        <p:nvPr/>
      </p:nvGrpSpPr>
      <p:grpSpPr>
        <a:xfrm>
          <a:off x="0" y="0"/>
          <a:ext cx="0" cy="0"/>
          <a:chOff x="0" y="0"/>
          <a:chExt cx="0" cy="0"/>
        </a:xfrm>
      </p:grpSpPr>
      <p:sp>
        <p:nvSpPr>
          <p:cNvPr id="522" name="Google Shape;522;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45" name="Google Shape;545;p4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48"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67"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4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86"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1" name="Google Shape;601;p4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605"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9" name="Google Shape;60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0" name="Google Shape;61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2" name="Google Shape;61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0" name="Google Shape;620;p44"/>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24"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8" name="Google Shape;628;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9" name="Google Shape;629;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1" name="Google Shape;631;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2" name="Google Shape;632;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1" name="Google Shape;641;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46"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0" name="Google Shape;650;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1" name="Google Shape;651;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3" name="Google Shape;653;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3" name="Google Shape;663;p4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68"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2" name="Google Shape;672;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3" name="Google Shape;673;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5" name="Google Shape;67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5" name="Google Shape;685;p4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90"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4" name="Google Shape;69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5" name="Google Shape;695;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7" name="Google Shape;697;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4" name="Google Shape;704;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7" name="Google Shape;707;p48"/>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12"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6" name="Google Shape;716;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7" name="Google Shape;717;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9" name="Google Shape;719;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9" name="Google Shape;729;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1" name="Google Shape;731;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37"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1" name="Google Shape;741;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2" name="Google Shape;742;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4" name="Google Shape;74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4" name="Google Shape;75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6" name="Google Shape;756;p5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62"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6" name="Google Shape;76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7" name="Google Shape;767;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9" name="Google Shape;769;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1" name="Google Shape;781;p5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87"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1" name="Google Shape;791;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2" name="Google Shape;792;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4" name="Google Shape;794;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6" name="Google Shape;806;p5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12"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6" name="Google Shape;81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7" name="Google Shape;81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9" name="Google Shape;81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3" name="Google Shape;83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40"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4" name="Google Shape;84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5" name="Google Shape;845;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7" name="Google Shape;847;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1" name="Google Shape;861;p5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68"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2" name="Google Shape;872;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3" name="Google Shape;873;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5" name="Google Shape;875;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9" name="Google Shape;889;p5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96"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0" name="Google Shape;900;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1" name="Google Shape;901;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3" name="Google Shape;903;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7" name="Google Shape;917;p56"/>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24" name="Shape 924"/>
        <p:cNvGrpSpPr/>
        <p:nvPr/>
      </p:nvGrpSpPr>
      <p:grpSpPr>
        <a:xfrm>
          <a:off x="0" y="0"/>
          <a:ext cx="0" cy="0"/>
          <a:chOff x="0" y="0"/>
          <a:chExt cx="0" cy="0"/>
        </a:xfrm>
      </p:grpSpPr>
      <p:sp>
        <p:nvSpPr>
          <p:cNvPr id="925" name="Google Shape;92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7" name="Google Shape;92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8" name="Google Shape;928;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0" name="Google Shape;930;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7" name="Google Shape;947;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55" name="Shape 955"/>
        <p:cNvGrpSpPr/>
        <p:nvPr/>
      </p:nvGrpSpPr>
      <p:grpSpPr>
        <a:xfrm>
          <a:off x="0" y="0"/>
          <a:ext cx="0" cy="0"/>
          <a:chOff x="0" y="0"/>
          <a:chExt cx="0" cy="0"/>
        </a:xfrm>
      </p:grpSpPr>
      <p:sp>
        <p:nvSpPr>
          <p:cNvPr id="956" name="Google Shape;956;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8" name="Google Shape;958;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9" name="Google Shape;959;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1" name="Google Shape;961;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8" name="Google Shape;978;p5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86" name="Shape 986"/>
        <p:cNvGrpSpPr/>
        <p:nvPr/>
      </p:nvGrpSpPr>
      <p:grpSpPr>
        <a:xfrm>
          <a:off x="0" y="0"/>
          <a:ext cx="0" cy="0"/>
          <a:chOff x="0" y="0"/>
          <a:chExt cx="0" cy="0"/>
        </a:xfrm>
      </p:grpSpPr>
      <p:sp>
        <p:nvSpPr>
          <p:cNvPr id="987" name="Google Shape;987;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9" name="Google Shape;989;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90" name="Google Shape;99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2" name="Google Shape;992;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5" name="Google Shape;1005;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9" name="Google Shape;1009;p5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17" name="Shape 1017"/>
        <p:cNvGrpSpPr/>
        <p:nvPr/>
      </p:nvGrpSpPr>
      <p:grpSpPr>
        <a:xfrm>
          <a:off x="0" y="0"/>
          <a:ext cx="0" cy="0"/>
          <a:chOff x="0" y="0"/>
          <a:chExt cx="0" cy="0"/>
        </a:xfrm>
      </p:grpSpPr>
      <p:sp>
        <p:nvSpPr>
          <p:cNvPr id="1018" name="Google Shape;1018;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0" name="Google Shape;1020;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1" name="Google Shape;1021;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3" name="Google Shape;1023;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0" name="Google Shape;1030;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0" name="Google Shape;1040;p60"/>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slideLayout" Target="../slideLayouts/slideLayout57.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48" Type="http://schemas.openxmlformats.org/officeDocument/2006/relationships/theme" Target="../theme/theme3.xml"/><Relationship Id="rId25" Type="http://schemas.openxmlformats.org/officeDocument/2006/relationships/slideLayout" Target="../slideLayouts/slideLayout36.xml"/><Relationship Id="rId47" Type="http://schemas.openxmlformats.org/officeDocument/2006/relationships/slideLayout" Target="../slideLayouts/slideLayout58.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hyperlink" Target="http://www.pluralsight.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01.jpg"/><Relationship Id="rId4" Type="http://schemas.openxmlformats.org/officeDocument/2006/relationships/image" Target="../media/image8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hyperlink" Target="http://eloquentjavascript.net/" TargetMode="External"/><Relationship Id="rId4" Type="http://schemas.openxmlformats.org/officeDocument/2006/relationships/image" Target="../media/image8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hyperlink" Target="https://www.smashingmagazine.com/2011/10/16-pixels-body-copy-anything-less-costly-mistake" TargetMode="External"/><Relationship Id="rId4" Type="http://schemas.openxmlformats.org/officeDocument/2006/relationships/hyperlink" Target="http://baymard.com/blog/line-length-readabil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96.png"/><Relationship Id="rId4" Type="http://schemas.openxmlformats.org/officeDocument/2006/relationships/image" Target="../media/image1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hyperlink" Target="http://typeplate.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fonts.google.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fonts.google.com/" TargetMode="External"/><Relationship Id="rId4" Type="http://schemas.openxmlformats.org/officeDocument/2006/relationships/hyperlink" Target="http://www.fontawesome.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hyperlink" Target="https://developer.mozilla.org/en-US/docs/Web/CSS/Pseudo-class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105.png"/><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1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97.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115.png"/><Relationship Id="rId4" Type="http://schemas.openxmlformats.org/officeDocument/2006/relationships/image" Target="../media/image12.png"/><Relationship Id="rId5"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hyperlink" Target="http://getbootstrap.com/" TargetMode="Externa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05.png"/><Relationship Id="rId4" Type="http://schemas.openxmlformats.org/officeDocument/2006/relationships/image" Target="../media/image107.png"/><Relationship Id="rId5" Type="http://schemas.openxmlformats.org/officeDocument/2006/relationships/image" Target="../media/image108.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10.png"/><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12.png"/><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125.png"/><Relationship Id="rId4" Type="http://schemas.openxmlformats.org/officeDocument/2006/relationships/image" Target="../media/image118.png"/><Relationship Id="rId5" Type="http://schemas.openxmlformats.org/officeDocument/2006/relationships/image" Target="../media/image1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2.2</a:t>
            </a:r>
            <a:endParaRPr/>
          </a:p>
        </p:txBody>
      </p:sp>
      <p:sp>
        <p:nvSpPr>
          <p:cNvPr id="1054" name="Google Shape;1054;p61"/>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Clr>
                <a:schemeClr val="dk1"/>
              </a:buClr>
              <a:buSzPts val="1100"/>
              <a:buFont typeface="Arial"/>
              <a:buNone/>
            </a:pPr>
            <a:r>
              <a:rPr lang="en"/>
              <a:t>Down and Dirty 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5" name="Google Shape;105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1" name="Google Shape;1141;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42" name="Google Shape;1142;p70"/>
          <p:cNvSpPr txBox="1"/>
          <p:nvPr>
            <p:ph type="title"/>
          </p:nvPr>
        </p:nvSpPr>
        <p:spPr>
          <a:xfrm>
            <a:off x="2553800" y="1398150"/>
            <a:ext cx="57561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pic>
        <p:nvPicPr>
          <p:cNvPr descr="http://ecx.images-amazon.com/images/I/41Z2swEmwaL._SX258_BO1,204,203,200_.jpg" id="1148" name="Google Shape;1148;p71"/>
          <p:cNvPicPr preferRelativeResize="0"/>
          <p:nvPr/>
        </p:nvPicPr>
        <p:blipFill rotWithShape="1">
          <a:blip r:embed="rId3">
            <a:alphaModFix/>
          </a:blip>
          <a:srcRect b="0" l="0" r="0" t="0"/>
          <a:stretch/>
        </p:blipFill>
        <p:spPr>
          <a:xfrm>
            <a:off x="449600" y="1851650"/>
            <a:ext cx="1711100" cy="2145450"/>
          </a:xfrm>
          <a:prstGeom prst="rect">
            <a:avLst/>
          </a:prstGeom>
          <a:noFill/>
          <a:ln>
            <a:noFill/>
          </a:ln>
        </p:spPr>
      </p:pic>
      <p:pic>
        <p:nvPicPr>
          <p:cNvPr descr="http://ecx.images-amazon.com/images/I/41oa41LdNdL._SX400_BO1,204,203,200_.jpg" id="1149" name="Google Shape;1149;p71"/>
          <p:cNvPicPr preferRelativeResize="0"/>
          <p:nvPr/>
        </p:nvPicPr>
        <p:blipFill rotWithShape="1">
          <a:blip r:embed="rId4">
            <a:alphaModFix/>
          </a:blip>
          <a:srcRect b="0" l="0" r="0" t="0"/>
          <a:stretch/>
        </p:blipFill>
        <p:spPr>
          <a:xfrm>
            <a:off x="2998900" y="1851649"/>
            <a:ext cx="1724937" cy="2145450"/>
          </a:xfrm>
          <a:prstGeom prst="rect">
            <a:avLst/>
          </a:prstGeom>
          <a:noFill/>
          <a:ln>
            <a:noFill/>
          </a:ln>
        </p:spPr>
      </p:pic>
      <p:sp>
        <p:nvSpPr>
          <p:cNvPr id="1150" name="Google Shape;1150;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1151" name="Google Shape;1151;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Jon Duckett’s books </a:t>
            </a:r>
            <a:r>
              <a:rPr i="1" lang="en"/>
              <a:t>HTML &amp; CSS</a:t>
            </a:r>
            <a:r>
              <a:rPr lang="en"/>
              <a:t> and </a:t>
            </a:r>
            <a:r>
              <a:rPr i="1" lang="en"/>
              <a:t>JavaScript &amp; jQuery</a:t>
            </a:r>
            <a:r>
              <a:rPr lang="en"/>
              <a:t> are</a:t>
            </a:r>
            <a:r>
              <a:rPr lang="en"/>
              <a:t> two excellent primers. If you’re a book person, these can be very helpful! </a:t>
            </a:r>
            <a:endParaRPr/>
          </a:p>
          <a:p>
            <a:pPr indent="0" lvl="0" marL="0" rtl="0" algn="l">
              <a:spcBef>
                <a:spcPts val="0"/>
              </a:spcBef>
              <a:spcAft>
                <a:spcPts val="0"/>
              </a:spcAft>
              <a:buNone/>
            </a:pPr>
            <a:r>
              <a:rPr lang="en"/>
              <a:t> </a:t>
            </a:r>
            <a:endParaRPr/>
          </a:p>
        </p:txBody>
      </p:sp>
      <p:sp>
        <p:nvSpPr>
          <p:cNvPr id="1152" name="Google Shape;1152;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3" name="Google Shape;1153;p71"/>
          <p:cNvSpPr txBox="1"/>
          <p:nvPr/>
        </p:nvSpPr>
        <p:spPr>
          <a:xfrm>
            <a:off x="2904725" y="3997100"/>
            <a:ext cx="3877200" cy="6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800">
                <a:latin typeface="Roboto Medium"/>
                <a:ea typeface="Roboto Medium"/>
                <a:cs typeface="Roboto Medium"/>
                <a:sym typeface="Roboto Medium"/>
              </a:rPr>
              <a:t>JavaScript &amp; JQuery: Interactive Front-End Web Development</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1154" name="Google Shape;1154;p71"/>
          <p:cNvSpPr txBox="1"/>
          <p:nvPr/>
        </p:nvSpPr>
        <p:spPr>
          <a:xfrm>
            <a:off x="175" y="3997100"/>
            <a:ext cx="3676500" cy="6285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HTML &amp; CSS: Design and Build Websites</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(Wiley, 2011</a:t>
            </a:r>
            <a:r>
              <a:rPr lang="en" sz="800">
                <a:latin typeface="Roboto Light"/>
                <a:ea typeface="Roboto Light"/>
                <a:cs typeface="Roboto Light"/>
                <a:sym typeface="Roboto Light"/>
              </a:rPr>
              <a:t>)</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1155" name="Google Shape;1155;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1162" name="Google Shape;1162;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Eloquent JavaScript</a:t>
            </a:r>
            <a:r>
              <a:rPr lang="en"/>
              <a:t> is a terrific, free book that reviews the fundamentals of JavaScript.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find it here: </a:t>
            </a:r>
            <a:r>
              <a:rPr lang="en" u="sng">
                <a:solidFill>
                  <a:srgbClr val="0000FF"/>
                </a:solidFill>
                <a:hlinkClick r:id="rId3"/>
              </a:rPr>
              <a:t>eloquentjavascript.net</a:t>
            </a:r>
            <a:endParaRPr>
              <a:solidFill>
                <a:srgbClr val="0000FF"/>
              </a:solidFill>
            </a:endParaRPr>
          </a:p>
          <a:p>
            <a:pPr indent="0" lvl="0" marL="0" rtl="0" algn="l">
              <a:spcBef>
                <a:spcPts val="0"/>
              </a:spcBef>
              <a:spcAft>
                <a:spcPts val="0"/>
              </a:spcAft>
              <a:buNone/>
            </a:pPr>
            <a:r>
              <a:t/>
            </a:r>
            <a:endParaRPr/>
          </a:p>
        </p:txBody>
      </p:sp>
      <p:sp>
        <p:nvSpPr>
          <p:cNvPr id="1163" name="Google Shape;1163;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4" name="Google Shape;1164;p72"/>
          <p:cNvSpPr txBox="1"/>
          <p:nvPr/>
        </p:nvSpPr>
        <p:spPr>
          <a:xfrm>
            <a:off x="2572700" y="4067250"/>
            <a:ext cx="3877200" cy="6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Eloquent JavaScript, 3rd Edition</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pic>
        <p:nvPicPr>
          <p:cNvPr id="1165" name="Google Shape;1165;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6" name="Google Shape;1166;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7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b="1" lang="en">
                <a:latin typeface="Roboto"/>
                <a:ea typeface="Roboto"/>
                <a:cs typeface="Roboto"/>
                <a:sym typeface="Roboto"/>
              </a:rPr>
              <a:t>The Homework Is Hard</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173" name="Google Shape;1173;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4" name="Google Shape;1174;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#3: Homework Is Hard</a:t>
            </a:r>
            <a:endParaRPr/>
          </a:p>
        </p:txBody>
      </p:sp>
      <p:sp>
        <p:nvSpPr>
          <p:cNvPr id="1181" name="Google Shape;1181;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2" name="Google Shape;1182;p74"/>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Check your homework due dates in Boot Camp Spot.</a:t>
            </a:r>
            <a:endParaRPr/>
          </a:p>
        </p:txBody>
      </p:sp>
      <p:sp>
        <p:nvSpPr>
          <p:cNvPr id="1183" name="Google Shape;1183;p74"/>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Generally speaking, expect homework to be semi-challenging. </a:t>
            </a:r>
            <a:endParaRPr/>
          </a:p>
        </p:txBody>
      </p:sp>
      <p:sp>
        <p:nvSpPr>
          <p:cNvPr id="1184" name="Google Shape;1184;p74"/>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Make sure you’re setting aside a solid block of time for each assignment.</a:t>
            </a:r>
            <a:endParaRPr/>
          </a:p>
        </p:txBody>
      </p:sp>
      <p:sp>
        <p:nvSpPr>
          <p:cNvPr id="1185" name="Google Shape;1185;p74"/>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If you find yourself working on an assignment for over two hours without even a small amount of progress, let us know! </a:t>
            </a:r>
            <a:endParaRPr/>
          </a:p>
        </p:txBody>
      </p:sp>
      <p:sp>
        <p:nvSpPr>
          <p:cNvPr id="1186" name="Google Shape;1186;p74"/>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You don’t win points in life for staring at a blank screen.</a:t>
            </a:r>
            <a:endParaRPr/>
          </a:p>
        </p:txBody>
      </p:sp>
      <p:sp>
        <p:nvSpPr>
          <p:cNvPr id="1187" name="Google Shape;1187;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7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
        <p:nvSpPr>
          <p:cNvPr id="1194" name="Google Shape;1194;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5" name="Google Shape;119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Objectives</a:t>
            </a:r>
            <a:endParaRPr/>
          </a:p>
        </p:txBody>
      </p:sp>
      <p:sp>
        <p:nvSpPr>
          <p:cNvPr id="1202" name="Google Shape;1202;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today’s class, we’ll introduce:</a:t>
            </a:r>
            <a:endParaRPr/>
          </a:p>
        </p:txBody>
      </p:sp>
      <p:sp>
        <p:nvSpPr>
          <p:cNvPr id="1203" name="Google Shape;1203;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4" name="Google Shape;1204;p7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CSS Typography and Google Fonts</a:t>
            </a:r>
            <a:endParaRPr sz="1800"/>
          </a:p>
        </p:txBody>
      </p:sp>
      <p:sp>
        <p:nvSpPr>
          <p:cNvPr id="1205" name="Google Shape;1205;p7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Pseudo-Classes </a:t>
            </a:r>
            <a:endParaRPr sz="1800"/>
          </a:p>
        </p:txBody>
      </p:sp>
      <p:sp>
        <p:nvSpPr>
          <p:cNvPr id="1206" name="Google Shape;1206;p7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 Basics of Twitter Bootstrap</a:t>
            </a:r>
            <a:endParaRPr sz="1800"/>
          </a:p>
        </p:txBody>
      </p:sp>
      <p:sp>
        <p:nvSpPr>
          <p:cNvPr id="1207" name="Google Shape;1207;p76"/>
          <p:cNvSpPr/>
          <p:nvPr/>
        </p:nvSpPr>
        <p:spPr>
          <a:xfrm>
            <a:off x="254625" y="3819425"/>
            <a:ext cx="8769300" cy="86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7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CSS Typography</a:t>
            </a:r>
            <a:endParaRPr/>
          </a:p>
        </p:txBody>
      </p:sp>
      <p:sp>
        <p:nvSpPr>
          <p:cNvPr id="1215" name="Google Shape;1215;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6" name="Google Shape;1216;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Typography Is Huge</a:t>
            </a:r>
            <a:endParaRPr/>
          </a:p>
        </p:txBody>
      </p:sp>
      <p:sp>
        <p:nvSpPr>
          <p:cNvPr id="1223" name="Google Shape;1223;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Typography can play a huge role in the visual aesthetic and emotional identity of a webpage. </a:t>
            </a:r>
            <a:endParaRPr/>
          </a:p>
        </p:txBody>
      </p:sp>
      <p:sp>
        <p:nvSpPr>
          <p:cNvPr id="1224" name="Google Shape;1224;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25" name="Google Shape;1225;p78"/>
          <p:cNvPicPr preferRelativeResize="0"/>
          <p:nvPr/>
        </p:nvPicPr>
        <p:blipFill>
          <a:blip r:embed="rId3">
            <a:alphaModFix/>
          </a:blip>
          <a:stretch>
            <a:fillRect/>
          </a:stretch>
        </p:blipFill>
        <p:spPr>
          <a:xfrm>
            <a:off x="2072248" y="1193175"/>
            <a:ext cx="4999504" cy="3571074"/>
          </a:xfrm>
          <a:prstGeom prst="rect">
            <a:avLst/>
          </a:prstGeom>
          <a:noFill/>
          <a:ln>
            <a:noFill/>
          </a:ln>
        </p:spPr>
      </p:pic>
      <p:sp>
        <p:nvSpPr>
          <p:cNvPr id="1226" name="Google Shape;1226;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Typographic Properties</a:t>
            </a:r>
            <a:endParaRPr/>
          </a:p>
        </p:txBody>
      </p:sp>
      <p:sp>
        <p:nvSpPr>
          <p:cNvPr id="1233" name="Google Shape;1233;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Typographic properties describe attributes of the type on the page.</a:t>
            </a:r>
            <a:endParaRPr/>
          </a:p>
        </p:txBody>
      </p:sp>
      <p:sp>
        <p:nvSpPr>
          <p:cNvPr id="1234" name="Google Shape;1234;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5" name="Google Shape;1235;p79"/>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Height: </a:t>
            </a:r>
            <a:r>
              <a:rPr lang="en" sz="1200"/>
              <a:t>Distance between lines of text on a page (Golden Ratio of 1.5x font).</a:t>
            </a:r>
            <a:endParaRPr sz="1200"/>
          </a:p>
        </p:txBody>
      </p:sp>
      <p:sp>
        <p:nvSpPr>
          <p:cNvPr id="1236" name="Google Shape;1236;p7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Font Size: </a:t>
            </a:r>
            <a:r>
              <a:rPr lang="en" sz="1200"/>
              <a:t>Actual size of lettering. Should be at least 16 px on modern pages. </a:t>
            </a:r>
            <a:endParaRPr sz="1200"/>
          </a:p>
          <a:p>
            <a:pPr indent="0" lvl="0" marL="0" rtl="0" algn="l">
              <a:spcBef>
                <a:spcPts val="0"/>
              </a:spcBef>
              <a:spcAft>
                <a:spcPts val="0"/>
              </a:spcAft>
              <a:buNone/>
            </a:pPr>
            <a:r>
              <a:rPr lang="en" sz="1200" u="sng">
                <a:solidFill>
                  <a:schemeClr val="hlink"/>
                </a:solidFill>
                <a:hlinkClick r:id="rId3"/>
              </a:rPr>
              <a:t>smashingmagazine.com</a:t>
            </a:r>
            <a:endParaRPr sz="1200"/>
          </a:p>
        </p:txBody>
      </p:sp>
      <p:sp>
        <p:nvSpPr>
          <p:cNvPr id="1237" name="Google Shape;1237;p79"/>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Length: </a:t>
            </a:r>
            <a:r>
              <a:rPr lang="en" sz="1200"/>
              <a:t>Not a CSS property but rather a standard. Should be about 50–75 characters per line on a desktop. </a:t>
            </a:r>
            <a:r>
              <a:rPr lang="en" sz="1200" u="sng">
                <a:solidFill>
                  <a:schemeClr val="hlink"/>
                </a:solidFill>
                <a:hlinkClick r:id="rId4"/>
              </a:rPr>
              <a:t>baymard.com</a:t>
            </a:r>
            <a:endParaRPr sz="1200"/>
          </a:p>
        </p:txBody>
      </p:sp>
      <p:sp>
        <p:nvSpPr>
          <p:cNvPr id="1238" name="Google Shape;1238;p79"/>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Letter Spacing: </a:t>
            </a:r>
            <a:r>
              <a:rPr lang="en" sz="1200"/>
              <a:t>Spacing between individual letters. Try to avoid cramming letters together too closely.</a:t>
            </a:r>
            <a:endParaRPr sz="1200"/>
          </a:p>
        </p:txBody>
      </p:sp>
      <p:sp>
        <p:nvSpPr>
          <p:cNvPr id="1239" name="Google Shape;1239;p7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Sans-Serif vs. Serif: </a:t>
            </a:r>
            <a:r>
              <a:rPr lang="en" sz="1200"/>
              <a:t>Sans-serif are fonts </a:t>
            </a:r>
            <a:r>
              <a:rPr i="1" lang="en" sz="1200"/>
              <a:t>sans their serifs</a:t>
            </a:r>
            <a:r>
              <a:rPr lang="en" sz="1200"/>
              <a:t>—no tails. They’re easier to read online.</a:t>
            </a:r>
            <a:endParaRPr sz="1200"/>
          </a:p>
        </p:txBody>
      </p:sp>
      <p:sp>
        <p:nvSpPr>
          <p:cNvPr id="1240" name="Google Shape;1240;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Few Admin Items</a:t>
            </a:r>
            <a:endParaRPr/>
          </a:p>
        </p:txBody>
      </p:sp>
      <p:sp>
        <p:nvSpPr>
          <p:cNvPr id="1062" name="Google Shape;1062;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3" name="Google Shape;1063;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pic>
        <p:nvPicPr>
          <p:cNvPr descr="http://i.stack.imgur.com/wZtaK.png" id="1246" name="Google Shape;1246;p80"/>
          <p:cNvPicPr preferRelativeResize="0"/>
          <p:nvPr/>
        </p:nvPicPr>
        <p:blipFill rotWithShape="1">
          <a:blip r:embed="rId3">
            <a:alphaModFix/>
          </a:blip>
          <a:srcRect b="0" l="0" r="0" t="0"/>
          <a:stretch/>
        </p:blipFill>
        <p:spPr>
          <a:xfrm>
            <a:off x="1453699" y="1072438"/>
            <a:ext cx="6394503" cy="3305469"/>
          </a:xfrm>
          <a:prstGeom prst="rect">
            <a:avLst/>
          </a:prstGeom>
          <a:noFill/>
          <a:ln>
            <a:noFill/>
          </a:ln>
        </p:spPr>
      </p:pic>
      <p:sp>
        <p:nvSpPr>
          <p:cNvPr id="1247" name="Google Shape;1247;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Line Height vs. Fonts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48" name="Google Shape;1248;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9" name="Google Shape;1249;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Serif vs. Sans-Serif</a:t>
            </a:r>
            <a:endParaRPr/>
          </a:p>
        </p:txBody>
      </p:sp>
      <p:sp>
        <p:nvSpPr>
          <p:cNvPr id="1256" name="Google Shape;1256;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7" name="Google Shape;1257;p81"/>
          <p:cNvSpPr txBox="1"/>
          <p:nvPr>
            <p:ph idx="1" type="subTitle"/>
          </p:nvPr>
        </p:nvSpPr>
        <p:spPr>
          <a:xfrm>
            <a:off x="0" y="675975"/>
            <a:ext cx="47415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Serif fonts include small lines attached to the end strokes of letters.</a:t>
            </a:r>
            <a:endParaRPr/>
          </a:p>
        </p:txBody>
      </p:sp>
      <p:sp>
        <p:nvSpPr>
          <p:cNvPr id="1258" name="Google Shape;1258;p81"/>
          <p:cNvSpPr txBox="1"/>
          <p:nvPr>
            <p:ph idx="1" type="subTitle"/>
          </p:nvPr>
        </p:nvSpPr>
        <p:spPr>
          <a:xfrm>
            <a:off x="4822850" y="675975"/>
            <a:ext cx="38058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Sans-Serif (“without serif”) do not include such strokes. </a:t>
            </a:r>
            <a:endParaRPr/>
          </a:p>
        </p:txBody>
      </p:sp>
      <p:pic>
        <p:nvPicPr>
          <p:cNvPr id="1259" name="Google Shape;1259;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60" name="Google Shape;1260;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1" name="Google Shape;1261;p81"/>
          <p:cNvSpPr/>
          <p:nvPr/>
        </p:nvSpPr>
        <p:spPr>
          <a:xfrm>
            <a:off x="2524625" y="23159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2" name="Google Shape;1262;p81"/>
          <p:cNvSpPr/>
          <p:nvPr/>
        </p:nvSpPr>
        <p:spPr>
          <a:xfrm>
            <a:off x="2524625" y="343087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3" name="Google Shape;1263;p81"/>
          <p:cNvSpPr/>
          <p:nvPr/>
        </p:nvSpPr>
        <p:spPr>
          <a:xfrm>
            <a:off x="3013600" y="21808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4" name="Google Shape;1264;p81"/>
          <p:cNvSpPr/>
          <p:nvPr/>
        </p:nvSpPr>
        <p:spPr>
          <a:xfrm>
            <a:off x="2005688"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5" name="Google Shape;1265;p81"/>
          <p:cNvSpPr/>
          <p:nvPr/>
        </p:nvSpPr>
        <p:spPr>
          <a:xfrm>
            <a:off x="946363"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6" name="Google Shape;1266;p81"/>
          <p:cNvSpPr/>
          <p:nvPr/>
        </p:nvSpPr>
        <p:spPr>
          <a:xfrm>
            <a:off x="946363" y="14946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7" name="Google Shape;126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
        <p:nvSpPr>
          <p:cNvPr id="1273" name="Google Shape;1273;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the `html-template` file provided to you, create an external CSS stylesheet to modify the typography of each of the body paragraphs. </a:t>
            </a:r>
            <a:endParaRPr/>
          </a:p>
        </p:txBody>
      </p:sp>
      <p:sp>
        <p:nvSpPr>
          <p:cNvPr id="1275" name="Google Shape;1275;p82"/>
          <p:cNvSpPr txBox="1"/>
          <p:nvPr>
            <p:ph idx="2" type="body"/>
          </p:nvPr>
        </p:nvSpPr>
        <p:spPr>
          <a:xfrm>
            <a:off x="175" y="1488700"/>
            <a:ext cx="9144000" cy="2994600"/>
          </a:xfrm>
          <a:prstGeom prst="rect">
            <a:avLst/>
          </a:prstGeom>
        </p:spPr>
        <p:txBody>
          <a:bodyPr anchorCtr="0" anchor="t" bIns="91425" lIns="457200" spcFirstLastPara="1" rIns="457200" wrap="square" tIns="91425">
            <a:noAutofit/>
          </a:bodyPr>
          <a:lstStyle/>
          <a:p>
            <a:pPr indent="0" lvl="0" marL="0" rtl="0" algn="l">
              <a:spcBef>
                <a:spcPts val="0"/>
              </a:spcBef>
              <a:spcAft>
                <a:spcPts val="0"/>
              </a:spcAft>
              <a:buNone/>
            </a:pPr>
            <a:r>
              <a:rPr b="1" lang="en"/>
              <a:t>Use CSS styling to modify the following properties:</a:t>
            </a:r>
            <a:endParaRPr b="1"/>
          </a:p>
          <a:p>
            <a:pPr indent="-180340" lvl="0" marL="320040" rtl="0" algn="l">
              <a:spcBef>
                <a:spcPts val="800"/>
              </a:spcBef>
              <a:spcAft>
                <a:spcPts val="0"/>
              </a:spcAft>
              <a:buSzPts val="1400"/>
              <a:buChar char="●"/>
            </a:pPr>
            <a:r>
              <a:rPr lang="en"/>
              <a:t>Font-family</a:t>
            </a:r>
            <a:endParaRPr/>
          </a:p>
          <a:p>
            <a:pPr indent="-180340" lvl="0" marL="320040" rtl="0" algn="l">
              <a:spcBef>
                <a:spcPts val="800"/>
              </a:spcBef>
              <a:spcAft>
                <a:spcPts val="0"/>
              </a:spcAft>
              <a:buSzPts val="1400"/>
              <a:buChar char="●"/>
            </a:pPr>
            <a:r>
              <a:rPr lang="en"/>
              <a:t>Font-size</a:t>
            </a:r>
            <a:endParaRPr/>
          </a:p>
          <a:p>
            <a:pPr indent="-180340" lvl="0" marL="320040" rtl="0" algn="l">
              <a:spcBef>
                <a:spcPts val="800"/>
              </a:spcBef>
              <a:spcAft>
                <a:spcPts val="0"/>
              </a:spcAft>
              <a:buSzPts val="1400"/>
              <a:buChar char="●"/>
            </a:pPr>
            <a:r>
              <a:rPr lang="en"/>
              <a:t>Font-weight</a:t>
            </a:r>
            <a:endParaRPr/>
          </a:p>
          <a:p>
            <a:pPr indent="-180340" lvl="0" marL="320040" rtl="0" algn="l">
              <a:spcBef>
                <a:spcPts val="800"/>
              </a:spcBef>
              <a:spcAft>
                <a:spcPts val="0"/>
              </a:spcAft>
              <a:buSzPts val="1400"/>
              <a:buChar char="●"/>
            </a:pPr>
            <a:r>
              <a:rPr lang="en"/>
              <a:t>Line-height</a:t>
            </a:r>
            <a:endParaRPr/>
          </a:p>
          <a:p>
            <a:pPr indent="-180340" lvl="0" marL="320040" rtl="0" algn="l">
              <a:spcBef>
                <a:spcPts val="800"/>
              </a:spcBef>
              <a:spcAft>
                <a:spcPts val="0"/>
              </a:spcAft>
              <a:buSzPts val="1400"/>
              <a:buChar char="●"/>
            </a:pPr>
            <a:r>
              <a:rPr lang="en"/>
              <a:t>Letter-spacing</a:t>
            </a:r>
            <a:endParaRPr/>
          </a:p>
          <a:p>
            <a:pPr indent="0" lvl="0" marL="0" rtl="0" algn="l">
              <a:spcBef>
                <a:spcPts val="800"/>
              </a:spcBef>
              <a:spcAft>
                <a:spcPts val="0"/>
              </a:spcAft>
              <a:buClr>
                <a:schemeClr val="dk1"/>
              </a:buClr>
              <a:buSzPts val="1100"/>
              <a:buFont typeface="Arial"/>
              <a:buNone/>
            </a:pPr>
            <a:r>
              <a:rPr b="1" lang="en"/>
              <a:t>Bonus:</a:t>
            </a:r>
            <a:br>
              <a:rPr lang="en"/>
            </a:br>
            <a:r>
              <a:rPr lang="en"/>
              <a:t>If you finish early, read about TypePlate and see if you can figure out how to incorporate it into your site (</a:t>
            </a:r>
            <a:r>
              <a:rPr lang="en" u="sng">
                <a:solidFill>
                  <a:schemeClr val="hlink"/>
                </a:solidFill>
                <a:hlinkClick r:id="rId3"/>
              </a:rPr>
              <a:t>http://typeplate.com/</a:t>
            </a:r>
            <a:r>
              <a:rPr lang="en"/>
              <a:t>)</a:t>
            </a:r>
            <a:r>
              <a:rPr lang="en"/>
              <a:t>.</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276" name="Google Shape;1276;p8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10 minutes</a:t>
            </a:r>
            <a:endParaRPr/>
          </a:p>
        </p:txBody>
      </p:sp>
      <p:sp>
        <p:nvSpPr>
          <p:cNvPr id="1277" name="Google Shape;1277;p8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8" name="Google Shape;127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83"/>
          <p:cNvSpPr/>
          <p:nvPr/>
        </p:nvSpPr>
        <p:spPr>
          <a:xfrm>
            <a:off x="-10300" y="1556450"/>
            <a:ext cx="9168600" cy="2422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Fonts</a:t>
            </a:r>
            <a:endParaRPr/>
          </a:p>
        </p:txBody>
      </p:sp>
      <p:sp>
        <p:nvSpPr>
          <p:cNvPr id="1286" name="Google Shape;1286;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easy to </a:t>
            </a:r>
            <a:r>
              <a:rPr lang="en"/>
              <a:t>incorporate </a:t>
            </a:r>
            <a:r>
              <a:rPr lang="en" u="sng">
                <a:solidFill>
                  <a:srgbClr val="0000FF"/>
                </a:solidFill>
                <a:hlinkClick r:id="rId3"/>
              </a:rPr>
              <a:t>Google’s custom fonts</a:t>
            </a:r>
            <a:r>
              <a:rPr lang="en"/>
              <a:t> into your site!</a:t>
            </a:r>
            <a:endParaRPr/>
          </a:p>
        </p:txBody>
      </p:sp>
      <p:sp>
        <p:nvSpPr>
          <p:cNvPr id="1287" name="Google Shape;1287;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8" name="Google Shape;1288;p83"/>
          <p:cNvSpPr txBox="1"/>
          <p:nvPr>
            <p:ph idx="1" type="subTitle"/>
          </p:nvPr>
        </p:nvSpPr>
        <p:spPr>
          <a:xfrm>
            <a:off x="-12300" y="1705500"/>
            <a:ext cx="4215900" cy="2037300"/>
          </a:xfrm>
          <a:prstGeom prst="rect">
            <a:avLst/>
          </a:prstGeom>
          <a:ln>
            <a:noFill/>
          </a:ln>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rPr>
              <a:t>Roboto</a:t>
            </a:r>
            <a:endParaRPr sz="1400">
              <a:solidFill>
                <a:schemeClr val="dk1"/>
              </a:solidFill>
            </a:endParaRPr>
          </a:p>
          <a:p>
            <a:pPr indent="0" lvl="0" marL="0" rtl="0" algn="l">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indent="0" lvl="0" marL="0" rtl="0" algn="l">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83"/>
          <p:cNvSpPr txBox="1"/>
          <p:nvPr>
            <p:ph idx="1" type="subTitle"/>
          </p:nvPr>
        </p:nvSpPr>
        <p:spPr>
          <a:xfrm>
            <a:off x="4203600" y="1705500"/>
            <a:ext cx="5220000" cy="20373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indent="0" lvl="0" marL="0" rtl="0" algn="l">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indent="0" lvl="0" marL="0" rtl="0" algn="l">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83"/>
          <p:cNvCxnSpPr/>
          <p:nvPr/>
        </p:nvCxnSpPr>
        <p:spPr>
          <a:xfrm>
            <a:off x="4380375" y="1802675"/>
            <a:ext cx="0" cy="1845000"/>
          </a:xfrm>
          <a:prstGeom prst="straightConnector1">
            <a:avLst/>
          </a:prstGeom>
          <a:noFill/>
          <a:ln cap="flat" cmpd="sng" w="9525">
            <a:solidFill>
              <a:schemeClr val="dk2"/>
            </a:solidFill>
            <a:prstDash val="solid"/>
            <a:round/>
            <a:headEnd len="med" w="med" type="none"/>
            <a:tailEnd len="med" w="med" type="none"/>
          </a:ln>
        </p:spPr>
      </p:cxnSp>
      <p:sp>
        <p:nvSpPr>
          <p:cNvPr id="1291" name="Google Shape;1291;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8" name="Google Shape;1298;p8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Custom</a:t>
            </a:r>
            <a:r>
              <a:rPr lang="en"/>
              <a:t> Fonts</a:t>
            </a:r>
            <a:endParaRPr/>
          </a:p>
        </p:txBody>
      </p:sp>
      <p:sp>
        <p:nvSpPr>
          <p:cNvPr id="1299" name="Google Shape;1299;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Custom</a:t>
            </a:r>
            <a:r>
              <a:rPr lang="en">
                <a:latin typeface="Roboto Light"/>
                <a:ea typeface="Roboto Light"/>
                <a:cs typeface="Roboto Light"/>
                <a:sym typeface="Roboto Light"/>
              </a:rPr>
              <a:t> Google Fonts</a:t>
            </a:r>
            <a:endParaRPr>
              <a:latin typeface="Roboto Light"/>
              <a:ea typeface="Roboto Light"/>
              <a:cs typeface="Roboto Light"/>
              <a:sym typeface="Roboto Light"/>
            </a:endParaRPr>
          </a:p>
        </p:txBody>
      </p:sp>
      <p:sp>
        <p:nvSpPr>
          <p:cNvPr id="1306" name="Google Shape;1306;p85"/>
          <p:cNvSpPr txBox="1"/>
          <p:nvPr>
            <p:ph idx="1" type="subTitle"/>
          </p:nvPr>
        </p:nvSpPr>
        <p:spPr>
          <a:xfrm>
            <a:off x="0" y="904575"/>
            <a:ext cx="9144000" cy="24471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a:t>
            </a:r>
            <a:r>
              <a:rPr b="1" lang="en"/>
              <a:t>:</a:t>
            </a:r>
            <a:endParaRPr b="1"/>
          </a:p>
          <a:p>
            <a:pPr indent="0" lvl="0" marL="0" rtl="0" algn="l">
              <a:lnSpc>
                <a:spcPct val="115000"/>
              </a:lnSpc>
              <a:spcBef>
                <a:spcPts val="0"/>
              </a:spcBef>
              <a:spcAft>
                <a:spcPts val="0"/>
              </a:spcAft>
              <a:buClr>
                <a:schemeClr val="dk1"/>
              </a:buClr>
              <a:buSzPts val="1100"/>
              <a:buFont typeface="Arial"/>
              <a:buNone/>
            </a:pPr>
            <a:r>
              <a:rPr lang="en"/>
              <a:t>Create (or re-use) an HTML document and then incorporate </a:t>
            </a:r>
            <a:r>
              <a:rPr lang="en"/>
              <a:t>2–3 custom Google fonts (</a:t>
            </a:r>
            <a:r>
              <a:rPr lang="en" u="sng">
                <a:solidFill>
                  <a:srgbClr val="0000FF"/>
                </a:solidFill>
                <a:hlinkClick r:id="rId3"/>
              </a:rPr>
              <a:t>fonts.google.com</a:t>
            </a:r>
            <a:r>
              <a:rPr lang="en"/>
              <a:t>) </a:t>
            </a:r>
            <a:r>
              <a:rPr lang="en"/>
              <a:t>into the page.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a:t>
            </a:r>
            <a:r>
              <a:rPr b="1" lang="en"/>
              <a:t>:</a:t>
            </a:r>
            <a:endParaRPr b="1"/>
          </a:p>
          <a:p>
            <a:pPr indent="0" lvl="0" marL="0" rtl="0" algn="l">
              <a:lnSpc>
                <a:spcPct val="115000"/>
              </a:lnSpc>
              <a:spcBef>
                <a:spcPts val="0"/>
              </a:spcBef>
              <a:spcAft>
                <a:spcPts val="0"/>
              </a:spcAft>
              <a:buClr>
                <a:schemeClr val="dk1"/>
              </a:buClr>
              <a:buSzPts val="1100"/>
              <a:buFont typeface="Arial"/>
              <a:buNone/>
            </a:pPr>
            <a:r>
              <a:rPr lang="en"/>
              <a:t>If you finish early, read about </a:t>
            </a:r>
            <a:r>
              <a:rPr lang="en"/>
              <a:t>Font Awesome icons </a:t>
            </a:r>
            <a:r>
              <a:rPr lang="en"/>
              <a:t>(</a:t>
            </a:r>
            <a:r>
              <a:rPr lang="en" u="sng">
                <a:solidFill>
                  <a:srgbClr val="0000FF"/>
                </a:solidFill>
                <a:hlinkClick r:id="rId4"/>
              </a:rPr>
              <a:t>www.fontawesome.com</a:t>
            </a:r>
            <a:r>
              <a:rPr lang="en"/>
              <a:t>) </a:t>
            </a:r>
            <a:r>
              <a:rPr lang="en"/>
              <a:t>and see if you can figure out how to incorporate one onto your page. </a:t>
            </a:r>
            <a:endParaRPr/>
          </a:p>
          <a:p>
            <a:pPr indent="0" lvl="0" marL="0" rtl="0" algn="l">
              <a:lnSpc>
                <a:spcPct val="115000"/>
              </a:lnSpc>
              <a:spcBef>
                <a:spcPts val="0"/>
              </a:spcBef>
              <a:spcAft>
                <a:spcPts val="0"/>
              </a:spcAft>
              <a:buNone/>
            </a:pPr>
            <a:r>
              <a:t/>
            </a:r>
            <a:endParaRPr/>
          </a:p>
        </p:txBody>
      </p:sp>
      <p:sp>
        <p:nvSpPr>
          <p:cNvPr id="1307" name="Google Shape;1307;p8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11 minutes</a:t>
            </a:r>
            <a:endParaRPr/>
          </a:p>
        </p:txBody>
      </p:sp>
      <p:sp>
        <p:nvSpPr>
          <p:cNvPr id="1308" name="Google Shape;1308;p8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9" name="Google Shape;1309;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8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Pseudo Styles</a:t>
            </a:r>
            <a:endParaRPr/>
          </a:p>
        </p:txBody>
      </p:sp>
      <p:sp>
        <p:nvSpPr>
          <p:cNvPr id="1316" name="Google Shape;1316;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7" name="Google Shape;1317;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Pseudo-Classes</a:t>
            </a:r>
            <a:endParaRPr/>
          </a:p>
        </p:txBody>
      </p:sp>
      <p:sp>
        <p:nvSpPr>
          <p:cNvPr id="1324" name="Google Shape;1324;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provides keywords that </a:t>
            </a:r>
            <a:r>
              <a:rPr lang="en"/>
              <a:t>can be added to selectors. These keywords can highlight the special states of the selected element.</a:t>
            </a:r>
            <a:endParaRPr/>
          </a:p>
        </p:txBody>
      </p:sp>
      <p:sp>
        <p:nvSpPr>
          <p:cNvPr id="1325" name="Google Shape;1325;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6" name="Google Shape;1326;p87"/>
          <p:cNvSpPr txBox="1"/>
          <p:nvPr>
            <p:ph idx="3" type="body"/>
          </p:nvPr>
        </p:nvSpPr>
        <p:spPr>
          <a:xfrm>
            <a:off x="175" y="1514650"/>
            <a:ext cx="9144000" cy="1165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b="1" lang="en"/>
              <a:t>Complete list of pseudo-classes: </a:t>
            </a:r>
            <a:r>
              <a:rPr lang="en" u="sng">
                <a:solidFill>
                  <a:srgbClr val="0000FF"/>
                </a:solidFill>
                <a:hlinkClick r:id="rId3"/>
              </a:rPr>
              <a:t>developer.mozilla.org</a:t>
            </a:r>
            <a:endParaRPr>
              <a:solidFill>
                <a:srgbClr val="0000FF"/>
              </a:solidFill>
            </a:endParaRPr>
          </a:p>
          <a:p>
            <a:pPr indent="0" lvl="0" marL="0" rtl="0" algn="l">
              <a:spcBef>
                <a:spcPts val="800"/>
              </a:spcBef>
              <a:spcAft>
                <a:spcPts val="800"/>
              </a:spcAft>
              <a:buNone/>
            </a:pPr>
            <a:r>
              <a:t/>
            </a:r>
            <a:endParaRPr/>
          </a:p>
        </p:txBody>
      </p:sp>
      <p:graphicFrame>
        <p:nvGraphicFramePr>
          <p:cNvPr id="1327" name="Google Shape;1327;p87"/>
          <p:cNvGraphicFramePr/>
          <p:nvPr/>
        </p:nvGraphicFramePr>
        <p:xfrm>
          <a:off x="462475" y="2547613"/>
          <a:ext cx="3000000" cy="3000000"/>
        </p:xfrm>
        <a:graphic>
          <a:graphicData uri="http://schemas.openxmlformats.org/drawingml/2006/table">
            <a:tbl>
              <a:tblPr>
                <a:noFill/>
                <a:tableStyleId>{94DB78C4-F45E-4E9B-B21A-CB73F61CFC92}</a:tableStyleId>
              </a:tblPr>
              <a:tblGrid>
                <a:gridCol w="1499425"/>
                <a:gridCol w="1499425"/>
                <a:gridCol w="1499425"/>
                <a:gridCol w="1499425"/>
                <a:gridCol w="1499425"/>
              </a:tblGrid>
              <a:tr h="227050">
                <a:tc gridSpan="5">
                  <a:txBody>
                    <a:bodyPr/>
                    <a:lstStyle/>
                    <a:p>
                      <a:pPr indent="0" lvl="0" marL="0" rtl="0" algn="l">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9B7C0"/>
                    </a:solidFill>
                  </a:tcPr>
                </a:tc>
                <a:tc hMerge="1"/>
                <a:tc hMerge="1"/>
                <a:tc hMerge="1"/>
                <a:tc hMerge="1"/>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:active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:checked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:default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solidFill>
                            <a:schemeClr val="dk1"/>
                          </a:solidFill>
                          <a:latin typeface="Inconsolata"/>
                          <a:ea typeface="Inconsolata"/>
                          <a:cs typeface="Inconsolata"/>
                          <a:sym typeface="Inconsolata"/>
                        </a:rPr>
                        <a:t>:focus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:hover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:disabled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:first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1328" name="Google Shape;1328;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88"/>
          <p:cNvSpPr/>
          <p:nvPr/>
        </p:nvSpPr>
        <p:spPr>
          <a:xfrm>
            <a:off x="1234200" y="1238375"/>
            <a:ext cx="6675600" cy="729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102000"/>
            <a:ext cx="6675600" cy="7293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Hover</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6" name="Google Shape;1336;p88"/>
          <p:cNvSpPr/>
          <p:nvPr/>
        </p:nvSpPr>
        <p:spPr>
          <a:xfrm>
            <a:off x="1234200" y="2965625"/>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Focus</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7" name="Google Shape;1337;p88"/>
          <p:cNvSpPr/>
          <p:nvPr/>
        </p:nvSpPr>
        <p:spPr>
          <a:xfrm>
            <a:off x="1234200" y="3829250"/>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Active</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8" name="Google Shape;1338;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Button with Various States</a:t>
            </a:r>
            <a:endParaRPr/>
          </a:p>
        </p:txBody>
      </p:sp>
      <p:sp>
        <p:nvSpPr>
          <p:cNvPr id="1339" name="Google Shape;1339;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use pseudo-classes to define how a button appears in various states.</a:t>
            </a:r>
            <a:endParaRPr/>
          </a:p>
        </p:txBody>
      </p:sp>
      <p:sp>
        <p:nvSpPr>
          <p:cNvPr id="1340" name="Google Shape;1340;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1" name="Google Shape;1341;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8" name="Google Shape;1348;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Pseudo Styles</a:t>
            </a:r>
            <a:endParaRPr/>
          </a:p>
        </p:txBody>
      </p:sp>
      <p:sp>
        <p:nvSpPr>
          <p:cNvPr id="1349" name="Google Shape;134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0" name="Google Shape;1070;p63"/>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Homework is due!</a:t>
            </a:r>
            <a:endParaRPr b="1"/>
          </a:p>
          <a:p>
            <a:pPr indent="0" lvl="0" marL="0" rtl="0" algn="l">
              <a:spcBef>
                <a:spcPts val="0"/>
              </a:spcBef>
              <a:spcAft>
                <a:spcPts val="0"/>
              </a:spcAft>
              <a:buNone/>
            </a:pPr>
            <a:r>
              <a:rPr lang="en"/>
              <a:t>Don’t forget to submit both the GitHub and GitHub Pages links.</a:t>
            </a:r>
            <a:endParaRPr/>
          </a:p>
        </p:txBody>
      </p:sp>
      <p:sp>
        <p:nvSpPr>
          <p:cNvPr id="1071" name="Google Shape;107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6" name="Google Shape;1356;p90"/>
          <p:cNvSpPr txBox="1"/>
          <p:nvPr>
            <p:ph idx="1" type="subTitle"/>
          </p:nvPr>
        </p:nvSpPr>
        <p:spPr>
          <a:xfrm>
            <a:off x="0" y="675975"/>
            <a:ext cx="9144000" cy="20130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 </a:t>
            </a:r>
            <a:endParaRPr b="1"/>
          </a:p>
          <a:p>
            <a:pPr indent="0" lvl="0" marL="0" rtl="0" algn="l">
              <a:lnSpc>
                <a:spcPct val="115000"/>
              </a:lnSpc>
              <a:spcBef>
                <a:spcPts val="0"/>
              </a:spcBef>
              <a:spcAft>
                <a:spcPts val="0"/>
              </a:spcAft>
              <a:buClr>
                <a:schemeClr val="dk1"/>
              </a:buClr>
              <a:buSzPts val="1100"/>
              <a:buFont typeface="Arial"/>
              <a:buNone/>
            </a:pPr>
            <a:r>
              <a:rPr lang="en"/>
              <a:t>Create a series of links and modify the pseudo-classes associated with their default, active, hover, and focus states.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 </a:t>
            </a:r>
            <a:endParaRPr b="1"/>
          </a:p>
          <a:p>
            <a:pPr indent="0" lvl="0" marL="0" rtl="0" algn="l">
              <a:lnSpc>
                <a:spcPct val="115000"/>
              </a:lnSpc>
              <a:spcBef>
                <a:spcPts val="0"/>
              </a:spcBef>
              <a:spcAft>
                <a:spcPts val="0"/>
              </a:spcAft>
              <a:buClr>
                <a:schemeClr val="dk1"/>
              </a:buClr>
              <a:buSzPts val="1100"/>
              <a:buFont typeface="Arial"/>
              <a:buNone/>
            </a:pPr>
            <a:r>
              <a:rPr lang="en"/>
              <a:t>If you finish early, incorporate a pseudo-class we haven’t yet covered. </a:t>
            </a:r>
            <a:br>
              <a:rPr lang="en"/>
            </a:br>
            <a:r>
              <a:rPr lang="en"/>
              <a:t>Then Google pseudo-elements and try to incorporate one as well.</a:t>
            </a:r>
            <a:endParaRPr/>
          </a:p>
          <a:p>
            <a:pPr indent="0" lvl="0" marL="0" rtl="0" algn="l">
              <a:lnSpc>
                <a:spcPct val="115000"/>
              </a:lnSpc>
              <a:spcBef>
                <a:spcPts val="0"/>
              </a:spcBef>
              <a:spcAft>
                <a:spcPts val="0"/>
              </a:spcAft>
              <a:buNone/>
            </a:pPr>
            <a:r>
              <a:t/>
            </a:r>
            <a:endParaRPr/>
          </a:p>
        </p:txBody>
      </p:sp>
      <p:sp>
        <p:nvSpPr>
          <p:cNvPr id="1357" name="Google Shape;1357;p9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1358" name="Google Shape;1358;p9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9" name="Google Shape;1359;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9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Beyond CSS Hacking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366" name="Google Shape;1366;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7" name="Google Shape;1367;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92"/>
          <p:cNvSpPr txBox="1"/>
          <p:nvPr/>
        </p:nvSpPr>
        <p:spPr>
          <a:xfrm>
            <a:off x="12300" y="998875"/>
            <a:ext cx="9144000" cy="2612100"/>
          </a:xfrm>
          <a:prstGeom prst="rect">
            <a:avLst/>
          </a:prstGeom>
          <a:noFill/>
          <a:ln>
            <a:noFill/>
          </a:ln>
        </p:spPr>
        <p:txBody>
          <a:bodyPr anchorCtr="0" anchor="t" bIns="914400" lIns="1371600" spcFirstLastPara="1" rIns="457200" wrap="square" tIns="0">
            <a:noAutofit/>
          </a:bodyPr>
          <a:lstStyle/>
          <a:p>
            <a:pPr indent="0" lvl="0" marL="0" rtl="0" algn="l">
              <a:lnSpc>
                <a:spcPct val="113000"/>
              </a:lnSpc>
              <a:spcBef>
                <a:spcPts val="0"/>
              </a:spcBef>
              <a:spcAft>
                <a:spcPts val="0"/>
              </a:spcAft>
              <a:buNone/>
            </a:pPr>
            <a:r>
              <a:rPr b="1" lang="en">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indent="0" lvl="0" marL="0" rtl="0" algn="l">
              <a:lnSpc>
                <a:spcPct val="113000"/>
              </a:lnSpc>
              <a:spcBef>
                <a:spcPts val="1400"/>
              </a:spcBef>
              <a:spcAft>
                <a:spcPts val="0"/>
              </a:spcAft>
              <a:buNone/>
            </a:pPr>
            <a:r>
              <a:t/>
            </a:r>
            <a:endParaRPr>
              <a:latin typeface="Roboto"/>
              <a:ea typeface="Roboto"/>
              <a:cs typeface="Roboto"/>
              <a:sym typeface="Roboto"/>
            </a:endParaRPr>
          </a:p>
          <a:p>
            <a:pPr indent="0" lvl="0" marL="0" rtl="0" algn="l">
              <a:lnSpc>
                <a:spcPct val="113000"/>
              </a:lnSpc>
              <a:spcBef>
                <a:spcPts val="1400"/>
              </a:spcBef>
              <a:spcAft>
                <a:spcPts val="1400"/>
              </a:spcAft>
              <a:buNone/>
            </a:pPr>
            <a:r>
              <a:t/>
            </a:r>
            <a:endParaRPr>
              <a:latin typeface="Roboto"/>
              <a:ea typeface="Roboto"/>
              <a:cs typeface="Roboto"/>
              <a:sym typeface="Roboto"/>
            </a:endParaRPr>
          </a:p>
        </p:txBody>
      </p:sp>
      <p:sp>
        <p:nvSpPr>
          <p:cNvPr id="1374" name="Google Shape;1374;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Quick Refresher on HTML/CSS </a:t>
            </a:r>
            <a:endParaRPr/>
          </a:p>
        </p:txBody>
      </p:sp>
      <p:sp>
        <p:nvSpPr>
          <p:cNvPr id="1375" name="Google Shape;1375;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76" name="Google Shape;1376;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7" name="Google Shape;1377;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HTML vs. HTML/CSS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84" name="Google Shape;1384;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385" name="Google Shape;1385;p93"/>
          <p:cNvGraphicFramePr/>
          <p:nvPr/>
        </p:nvGraphicFramePr>
        <p:xfrm>
          <a:off x="546425" y="918650"/>
          <a:ext cx="3000000" cy="3000000"/>
        </p:xfrm>
        <a:graphic>
          <a:graphicData uri="http://schemas.openxmlformats.org/drawingml/2006/table">
            <a:tbl>
              <a:tblPr>
                <a:noFill/>
                <a:tableStyleId>{94DB78C4-F45E-4E9B-B21A-CB73F61CFC92}</a:tableStyleId>
              </a:tblPr>
              <a:tblGrid>
                <a:gridCol w="4129900"/>
                <a:gridCol w="4129900"/>
              </a:tblGrid>
              <a:tr h="459500">
                <a:tc>
                  <a:txBody>
                    <a:bodyPr/>
                    <a:lstStyle/>
                    <a:p>
                      <a:pPr indent="0" lvl="0" marL="0" rtl="0" algn="l">
                        <a:spcBef>
                          <a:spcPts val="0"/>
                        </a:spcBef>
                        <a:spcAft>
                          <a:spcPts val="0"/>
                        </a:spcAft>
                        <a:buNone/>
                      </a:pPr>
                      <a:r>
                        <a:rPr b="1" lang="en" sz="1800">
                          <a:solidFill>
                            <a:srgbClr val="FFFFFF"/>
                          </a:solidFill>
                        </a:rPr>
                        <a:t>HTML Alone</a:t>
                      </a:r>
                      <a:endParaRPr b="1" sz="18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800">
                          <a:solidFill>
                            <a:srgbClr val="FFFFFF"/>
                          </a:solidFill>
                        </a:rPr>
                        <a:t>HTML and CSS</a:t>
                      </a:r>
                      <a:endParaRPr b="1" sz="1800">
                        <a:solidFill>
                          <a:srgbClr val="FFFFFF"/>
                        </a:solidFill>
                      </a:endParaRPr>
                    </a:p>
                  </a:txBody>
                  <a:tcPr marT="91425" marB="91425" marR="91425" marL="137150" anchor="b">
                    <a:solidFill>
                      <a:srgbClr val="2E75B6"/>
                    </a:solidFill>
                  </a:tcPr>
                </a:tc>
              </a:tr>
              <a:tr h="644975">
                <a:tc>
                  <a:txBody>
                    <a:bodyPr/>
                    <a:lstStyle/>
                    <a:p>
                      <a:pPr indent="0" lvl="0" marL="0" rtl="0" algn="l">
                        <a:spcBef>
                          <a:spcPts val="0"/>
                        </a:spcBef>
                        <a:spcAft>
                          <a:spcPts val="0"/>
                        </a:spcAft>
                        <a:buClr>
                          <a:srgbClr val="000000"/>
                        </a:buClr>
                        <a:buSzPts val="1100"/>
                        <a:buFont typeface="Arial"/>
                        <a:buNone/>
                      </a:pPr>
                      <a:r>
                        <a:rPr lang="en"/>
                        <a:t>Like writing papers in </a:t>
                      </a:r>
                      <a:r>
                        <a:rPr lang="en"/>
                        <a:t>Notepad.</a:t>
                      </a:r>
                      <a:endParaRPr/>
                    </a:p>
                    <a:p>
                      <a:pPr indent="0" lvl="0" marL="0" rtl="0" algn="l">
                        <a:spcBef>
                          <a:spcPts val="0"/>
                        </a:spcBef>
                        <a:spcAft>
                          <a:spcPts val="0"/>
                        </a:spcAft>
                        <a:buNone/>
                      </a:pPr>
                      <a:r>
                        <a:t/>
                      </a:r>
                      <a:endParaRPr/>
                    </a:p>
                  </a:txBody>
                  <a:tcPr marT="91425" marB="91425" marR="91425" marL="137150"/>
                </a:tc>
                <a:tc>
                  <a:txBody>
                    <a:bodyPr/>
                    <a:lstStyle/>
                    <a:p>
                      <a:pPr indent="0" lvl="0" marL="0" rtl="0" algn="l">
                        <a:spcBef>
                          <a:spcPts val="0"/>
                        </a:spcBef>
                        <a:spcAft>
                          <a:spcPts val="0"/>
                        </a:spcAft>
                        <a:buNone/>
                      </a:pPr>
                      <a:r>
                        <a:rPr lang="en"/>
                        <a:t>Like writing papers in Microsoft Word.</a:t>
                      </a:r>
                      <a:endParaRPr/>
                    </a:p>
                  </a:txBody>
                  <a:tcPr marT="91425" marB="91425" marR="91425" marL="137150"/>
                </a:tc>
              </a:tr>
              <a:tr h="644975">
                <a:tc>
                  <a:txBody>
                    <a:bodyPr/>
                    <a:lstStyle/>
                    <a:p>
                      <a:pPr indent="0" lvl="0" marL="0" rtl="0" algn="l">
                        <a:spcBef>
                          <a:spcPts val="0"/>
                        </a:spcBef>
                        <a:spcAft>
                          <a:spcPts val="0"/>
                        </a:spcAft>
                        <a:buNone/>
                      </a:pPr>
                      <a:r>
                        <a:rPr lang="en"/>
                        <a:t>Used </a:t>
                      </a:r>
                      <a:r>
                        <a:rPr lang="en"/>
                        <a:t>to write unformatted text (i.e, content only).</a:t>
                      </a:r>
                      <a:endParaRPr/>
                    </a:p>
                  </a:txBody>
                  <a:tcPr marT="91425" marB="91425" marR="91425" marL="137150"/>
                </a:tc>
                <a:tc>
                  <a:txBody>
                    <a:bodyPr/>
                    <a:lstStyle/>
                    <a:p>
                      <a:pPr indent="0" lvl="0" marL="0" rtl="0" algn="l">
                        <a:spcBef>
                          <a:spcPts val="0"/>
                        </a:spcBef>
                        <a:spcAft>
                          <a:spcPts val="0"/>
                        </a:spcAft>
                        <a:buNone/>
                      </a:pPr>
                      <a:r>
                        <a:rPr lang="en"/>
                        <a:t>Used</a:t>
                      </a:r>
                      <a:r>
                        <a:rPr lang="en"/>
                        <a:t> both to write the content </a:t>
                      </a:r>
                      <a:r>
                        <a:rPr i="1" lang="en"/>
                        <a:t>and</a:t>
                      </a:r>
                      <a:r>
                        <a:rPr lang="en"/>
                        <a:t> format it (color, font, alignment, layout, etc.).</a:t>
                      </a:r>
                      <a:endParaRPr/>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386" name="Google Shape;1386;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7" name="Google Shape;1387;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8" name="Google Shape;1388;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pic>
        <p:nvPicPr>
          <p:cNvPr id="1394" name="Google Shape;1394;p94"/>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395" name="Google Shape;1395;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6" name="Google Shape;1396;p94"/>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How You (Probably) Feel About CSS</a:t>
            </a:r>
            <a:endParaRPr/>
          </a:p>
        </p:txBody>
      </p:sp>
      <p:sp>
        <p:nvSpPr>
          <p:cNvPr id="1397" name="Google Shape;1397;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pic>
        <p:nvPicPr>
          <p:cNvPr id="1403" name="Google Shape;1403;p95"/>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404" name="Google Shape;1404;p95"/>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A revelation. There is a better way!</a:t>
            </a:r>
            <a:endParaRPr/>
          </a:p>
        </p:txBody>
      </p:sp>
      <p:sp>
        <p:nvSpPr>
          <p:cNvPr id="1405" name="Google Shape;1405;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6" name="Google Shape;140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3" name="Google Shape;1413;p9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Where’s the CSS?</a:t>
            </a:r>
            <a:endParaRPr/>
          </a:p>
        </p:txBody>
      </p:sp>
      <p:sp>
        <p:nvSpPr>
          <p:cNvPr id="1414" name="Google Shape;1414;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1" name="Google Shape;1421;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those sitting nearest to you, take a close look at the Bootstrap-powered HTML document I just sent you.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 prepared to answer the following two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HINT: </a:t>
            </a:r>
            <a:r>
              <a:rPr lang="en"/>
              <a:t>Think about how Google Fonts work.</a:t>
            </a:r>
            <a:endParaRPr/>
          </a:p>
        </p:txBody>
      </p:sp>
      <p:sp>
        <p:nvSpPr>
          <p:cNvPr id="1422" name="Google Shape;1422;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5 minutes</a:t>
            </a:r>
            <a:endParaRPr/>
          </a:p>
        </p:txBody>
      </p:sp>
      <p:sp>
        <p:nvSpPr>
          <p:cNvPr id="1423" name="Google Shape;1423;p9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4" name="Google Shape;1424;p97"/>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97"/>
          <p:cNvGrpSpPr/>
          <p:nvPr/>
        </p:nvGrpSpPr>
        <p:grpSpPr>
          <a:xfrm>
            <a:off x="457200" y="1988413"/>
            <a:ext cx="776889" cy="621300"/>
            <a:chOff x="457200" y="1378813"/>
            <a:chExt cx="776889" cy="621300"/>
          </a:xfrm>
        </p:grpSpPr>
        <p:sp>
          <p:nvSpPr>
            <p:cNvPr id="1426" name="Google Shape;1426;p9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7" name="Google Shape;1427;p9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97"/>
          <p:cNvGrpSpPr/>
          <p:nvPr/>
        </p:nvGrpSpPr>
        <p:grpSpPr>
          <a:xfrm>
            <a:off x="457200" y="2838325"/>
            <a:ext cx="776889" cy="621300"/>
            <a:chOff x="457200" y="1378813"/>
            <a:chExt cx="776889" cy="621300"/>
          </a:xfrm>
        </p:grpSpPr>
        <p:sp>
          <p:nvSpPr>
            <p:cNvPr id="1429" name="Google Shape;1429;p9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0" name="Google Shape;1430;p9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97"/>
          <p:cNvSpPr txBox="1"/>
          <p:nvPr>
            <p:ph idx="1" type="subTitle"/>
          </p:nvPr>
        </p:nvSpPr>
        <p:spPr>
          <a:xfrm>
            <a:off x="-12300" y="2007600"/>
            <a:ext cx="84018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Where does this HTML document draw its styles from?</a:t>
            </a:r>
            <a:endParaRPr>
              <a:latin typeface="Roboto"/>
              <a:ea typeface="Roboto"/>
              <a:cs typeface="Roboto"/>
              <a:sym typeface="Roboto"/>
            </a:endParaRPr>
          </a:p>
        </p:txBody>
      </p:sp>
      <p:sp>
        <p:nvSpPr>
          <p:cNvPr id="1432" name="Google Shape;1432;p97"/>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7"/>
          <p:cNvSpPr txBox="1"/>
          <p:nvPr>
            <p:ph idx="2" type="subTitle"/>
          </p:nvPr>
        </p:nvSpPr>
        <p:spPr>
          <a:xfrm>
            <a:off x="-12300" y="28431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does our browser know which HTML element to style, and in which way? </a:t>
            </a:r>
            <a:br>
              <a:rPr lang="en">
                <a:latin typeface="Roboto"/>
                <a:ea typeface="Roboto"/>
                <a:cs typeface="Roboto"/>
                <a:sym typeface="Roboto"/>
              </a:rPr>
            </a:br>
            <a:r>
              <a:rPr lang="en">
                <a:latin typeface="Roboto"/>
                <a:ea typeface="Roboto"/>
                <a:cs typeface="Roboto"/>
                <a:sym typeface="Roboto"/>
              </a:rPr>
              <a:t>(e.g., button face or background banner)</a:t>
            </a:r>
            <a:endParaRPr>
              <a:latin typeface="Roboto"/>
              <a:ea typeface="Roboto"/>
              <a:cs typeface="Roboto"/>
              <a:sym typeface="Roboto"/>
            </a:endParaRPr>
          </a:p>
        </p:txBody>
      </p:sp>
      <p:sp>
        <p:nvSpPr>
          <p:cNvPr id="1434" name="Google Shape;1434;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98"/>
          <p:cNvSpPr txBox="1"/>
          <p:nvPr>
            <p:ph idx="1" type="subTitle"/>
          </p:nvPr>
        </p:nvSpPr>
        <p:spPr>
          <a:xfrm>
            <a:off x="0" y="675975"/>
            <a:ext cx="8984100" cy="410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Predefined CSS Class (e.g., jumbotron):</a:t>
            </a:r>
            <a:endParaRPr/>
          </a:p>
        </p:txBody>
      </p:sp>
      <p:pic>
        <p:nvPicPr>
          <p:cNvPr id="1441" name="Google Shape;1441;p98"/>
          <p:cNvPicPr preferRelativeResize="0"/>
          <p:nvPr/>
        </p:nvPicPr>
        <p:blipFill rotWithShape="1">
          <a:blip r:embed="rId3">
            <a:alphaModFix/>
          </a:blip>
          <a:srcRect b="0" l="0" r="0" t="0"/>
          <a:stretch/>
        </p:blipFill>
        <p:spPr>
          <a:xfrm>
            <a:off x="457204" y="1114341"/>
            <a:ext cx="6857999" cy="1702191"/>
          </a:xfrm>
          <a:prstGeom prst="rect">
            <a:avLst/>
          </a:prstGeom>
          <a:noFill/>
          <a:ln>
            <a:noFill/>
          </a:ln>
        </p:spPr>
      </p:pic>
      <p:sp>
        <p:nvSpPr>
          <p:cNvPr id="1442" name="Google Shape;1442;p98"/>
          <p:cNvSpPr txBox="1"/>
          <p:nvPr/>
        </p:nvSpPr>
        <p:spPr>
          <a:xfrm>
            <a:off x="2758438" y="596177"/>
            <a:ext cx="3627000" cy="455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b="1" sz="2200">
              <a:solidFill>
                <a:schemeClr val="dk1"/>
              </a:solidFill>
              <a:latin typeface="Arial"/>
              <a:ea typeface="Arial"/>
              <a:cs typeface="Arial"/>
              <a:sym typeface="Arial"/>
            </a:endParaRPr>
          </a:p>
        </p:txBody>
      </p:sp>
      <p:pic>
        <p:nvPicPr>
          <p:cNvPr id="1443" name="Google Shape;1443;p98"/>
          <p:cNvPicPr preferRelativeResize="0"/>
          <p:nvPr/>
        </p:nvPicPr>
        <p:blipFill rotWithShape="1">
          <a:blip r:embed="rId4">
            <a:alphaModFix/>
          </a:blip>
          <a:srcRect b="0" l="0" r="0" t="0"/>
          <a:stretch/>
        </p:blipFill>
        <p:spPr>
          <a:xfrm>
            <a:off x="452800" y="3374328"/>
            <a:ext cx="6866805" cy="1407436"/>
          </a:xfrm>
          <a:prstGeom prst="rect">
            <a:avLst/>
          </a:prstGeom>
          <a:noFill/>
          <a:ln>
            <a:noFill/>
          </a:ln>
        </p:spPr>
      </p:pic>
      <p:sp>
        <p:nvSpPr>
          <p:cNvPr id="1444" name="Google Shape;1444;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445" name="Google Shape;1445;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6" name="Google Shape;144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pic>
        <p:nvPicPr>
          <p:cNvPr id="1452" name="Google Shape;1452;p99"/>
          <p:cNvPicPr preferRelativeResize="0"/>
          <p:nvPr/>
        </p:nvPicPr>
        <p:blipFill rotWithShape="1">
          <a:blip r:embed="rId3">
            <a:alphaModFix/>
          </a:blip>
          <a:srcRect b="0" l="0" r="0" t="0"/>
          <a:stretch/>
        </p:blipFill>
        <p:spPr>
          <a:xfrm>
            <a:off x="164" y="624358"/>
            <a:ext cx="6847114" cy="4201638"/>
          </a:xfrm>
          <a:prstGeom prst="rect">
            <a:avLst/>
          </a:prstGeom>
          <a:noFill/>
          <a:ln>
            <a:noFill/>
          </a:ln>
        </p:spPr>
      </p:pic>
      <p:sp>
        <p:nvSpPr>
          <p:cNvPr id="1453" name="Google Shape;1453;p99"/>
          <p:cNvSpPr txBox="1"/>
          <p:nvPr/>
        </p:nvSpPr>
        <p:spPr>
          <a:xfrm>
            <a:off x="6400800" y="2599550"/>
            <a:ext cx="2268600" cy="3528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1454" name="Google Shape;1454;p99"/>
          <p:cNvSpPr/>
          <p:nvPr/>
        </p:nvSpPr>
        <p:spPr>
          <a:xfrm>
            <a:off x="273050" y="1012675"/>
            <a:ext cx="8382000" cy="19920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Google Shape;145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456" name="Google Shape;1456;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7" name="Google Shape;1457;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6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Feedback #1: </a:t>
            </a:r>
            <a:r>
              <a:rPr b="1" lang="en">
                <a:latin typeface="Roboto"/>
                <a:ea typeface="Roboto"/>
                <a:cs typeface="Roboto"/>
                <a:sym typeface="Roboto"/>
              </a:rPr>
              <a:t>The Pace Is Fast!</a:t>
            </a:r>
            <a:endParaRPr b="1">
              <a:latin typeface="Roboto"/>
              <a:ea typeface="Roboto"/>
              <a:cs typeface="Roboto"/>
              <a:sym typeface="Roboto"/>
            </a:endParaRPr>
          </a:p>
        </p:txBody>
      </p:sp>
      <p:sp>
        <p:nvSpPr>
          <p:cNvPr id="1078" name="Google Shape;1078;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9" name="Google Shape;1079;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100"/>
          <p:cNvSpPr txBox="1"/>
          <p:nvPr>
            <p:ph type="title"/>
          </p:nvPr>
        </p:nvSpPr>
        <p:spPr>
          <a:xfrm>
            <a:off x="2544050" y="1443075"/>
            <a:ext cx="5770200" cy="25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i="1" lang="en"/>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464" name="Google Shape;1464;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5" name="Google Shape;1465;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2" name="Google Shape;1472;p10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1473" name="Google Shape;1473;p10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4" name="Google Shape;1474;p101"/>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1"/>
          <p:cNvSpPr txBox="1"/>
          <p:nvPr>
            <p:ph idx="1" type="subTitle"/>
          </p:nvPr>
        </p:nvSpPr>
        <p:spPr>
          <a:xfrm>
            <a:off x="12225" y="9408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Turn to the person next to you and celebrate!</a:t>
            </a:r>
            <a:endParaRPr>
              <a:latin typeface="Roboto"/>
              <a:ea typeface="Roboto"/>
              <a:cs typeface="Roboto"/>
              <a:sym typeface="Roboto"/>
            </a:endParaRPr>
          </a:p>
        </p:txBody>
      </p:sp>
      <p:sp>
        <p:nvSpPr>
          <p:cNvPr id="1476" name="Google Shape;1476;p101"/>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1"/>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1"/>
          <p:cNvSpPr txBox="1"/>
          <p:nvPr>
            <p:ph idx="2" type="subTitle"/>
          </p:nvPr>
        </p:nvSpPr>
        <p:spPr>
          <a:xfrm>
            <a:off x="-12225" y="1776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Then discuss the concept of Bootstrap to confirm that you both understand why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you are celebrating.  </a:t>
            </a:r>
            <a:endParaRPr>
              <a:latin typeface="Roboto"/>
              <a:ea typeface="Roboto"/>
              <a:cs typeface="Roboto"/>
              <a:sym typeface="Roboto"/>
            </a:endParaRPr>
          </a:p>
        </p:txBody>
      </p:sp>
      <p:sp>
        <p:nvSpPr>
          <p:cNvPr id="1479" name="Google Shape;1479;p101"/>
          <p:cNvSpPr txBox="1"/>
          <p:nvPr>
            <p:ph idx="3" type="subTitle"/>
          </p:nvPr>
        </p:nvSpPr>
        <p:spPr>
          <a:xfrm>
            <a:off x="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HINT: </a:t>
            </a:r>
            <a:r>
              <a:rPr lang="en">
                <a:latin typeface="Roboto"/>
                <a:ea typeface="Roboto"/>
                <a:cs typeface="Roboto"/>
                <a:sym typeface="Roboto"/>
              </a:rPr>
              <a:t>You should be explaining why Bootstrap’s predefined CSS a big deal.</a:t>
            </a:r>
            <a:endParaRPr>
              <a:latin typeface="Roboto"/>
              <a:ea typeface="Roboto"/>
              <a:cs typeface="Roboto"/>
              <a:sym typeface="Roboto"/>
            </a:endParaRPr>
          </a:p>
        </p:txBody>
      </p:sp>
      <p:pic>
        <p:nvPicPr>
          <p:cNvPr id="1480" name="Google Shape;1480;p101"/>
          <p:cNvPicPr preferRelativeResize="0"/>
          <p:nvPr/>
        </p:nvPicPr>
        <p:blipFill rotWithShape="1">
          <a:blip r:embed="rId3">
            <a:alphaModFix/>
          </a:blip>
          <a:srcRect b="238" l="0" r="0" t="228"/>
          <a:stretch/>
        </p:blipFill>
        <p:spPr>
          <a:xfrm>
            <a:off x="429768" y="945611"/>
            <a:ext cx="785566" cy="606900"/>
          </a:xfrm>
          <a:prstGeom prst="rect">
            <a:avLst/>
          </a:prstGeom>
          <a:noFill/>
          <a:ln>
            <a:noFill/>
          </a:ln>
        </p:spPr>
      </p:pic>
      <p:pic>
        <p:nvPicPr>
          <p:cNvPr id="1481" name="Google Shape;1481;p101"/>
          <p:cNvPicPr preferRelativeResize="0"/>
          <p:nvPr/>
        </p:nvPicPr>
        <p:blipFill rotWithShape="1">
          <a:blip r:embed="rId4">
            <a:alphaModFix/>
          </a:blip>
          <a:srcRect b="238" l="0" r="0" t="228"/>
          <a:stretch/>
        </p:blipFill>
        <p:spPr>
          <a:xfrm>
            <a:off x="429768" y="1769898"/>
            <a:ext cx="785566" cy="606900"/>
          </a:xfrm>
          <a:prstGeom prst="rect">
            <a:avLst/>
          </a:prstGeom>
          <a:noFill/>
          <a:ln>
            <a:noFill/>
          </a:ln>
        </p:spPr>
      </p:pic>
      <p:pic>
        <p:nvPicPr>
          <p:cNvPr id="1482" name="Google Shape;1482;p101"/>
          <p:cNvPicPr preferRelativeResize="0"/>
          <p:nvPr/>
        </p:nvPicPr>
        <p:blipFill rotWithShape="1">
          <a:blip r:embed="rId5">
            <a:alphaModFix/>
          </a:blip>
          <a:srcRect b="1830" l="0" r="0" t="1830"/>
          <a:stretch/>
        </p:blipFill>
        <p:spPr>
          <a:xfrm>
            <a:off x="429768" y="2625061"/>
            <a:ext cx="785567" cy="606900"/>
          </a:xfrm>
          <a:prstGeom prst="rect">
            <a:avLst/>
          </a:prstGeom>
          <a:noFill/>
          <a:ln>
            <a:noFill/>
          </a:ln>
        </p:spPr>
      </p:pic>
      <p:sp>
        <p:nvSpPr>
          <p:cNvPr id="1483" name="Google Shape;1483;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0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Bootstrap?</a:t>
            </a:r>
            <a:endParaRPr/>
          </a:p>
        </p:txBody>
      </p:sp>
      <p:sp>
        <p:nvSpPr>
          <p:cNvPr id="1490" name="Google Shape;1490;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1" name="Google Shape;149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Definition</a:t>
            </a:r>
            <a:endParaRPr/>
          </a:p>
        </p:txBody>
      </p:sp>
      <p:sp>
        <p:nvSpPr>
          <p:cNvPr id="1498" name="Google Shape;1498;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9" name="Google Shape;1499;p103"/>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3"/>
          <p:cNvSpPr txBox="1"/>
          <p:nvPr>
            <p:ph idx="1" type="subTitle"/>
          </p:nvPr>
        </p:nvSpPr>
        <p:spPr>
          <a:xfrm>
            <a:off x="12225" y="2007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is a free collection of tools for creating websites and web applications. </a:t>
            </a:r>
            <a:endParaRPr>
              <a:latin typeface="Roboto"/>
              <a:ea typeface="Roboto"/>
              <a:cs typeface="Roboto"/>
              <a:sym typeface="Roboto"/>
            </a:endParaRPr>
          </a:p>
        </p:txBody>
      </p:sp>
      <p:sp>
        <p:nvSpPr>
          <p:cNvPr id="1501" name="Google Shape;1501;p103"/>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3"/>
          <p:cNvSpPr/>
          <p:nvPr/>
        </p:nvSpPr>
        <p:spPr>
          <a:xfrm>
            <a:off x="1352550" y="3683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3"/>
          <p:cNvSpPr txBox="1"/>
          <p:nvPr>
            <p:ph idx="2" type="subTitle"/>
          </p:nvPr>
        </p:nvSpPr>
        <p:spPr>
          <a:xfrm>
            <a:off x="-12225" y="2843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It comes with a pre</a:t>
            </a:r>
            <a:r>
              <a:rPr lang="en">
                <a:latin typeface="Roboto"/>
                <a:ea typeface="Roboto"/>
                <a:cs typeface="Roboto"/>
                <a:sym typeface="Roboto"/>
              </a:rPr>
              <a:t>-</a:t>
            </a:r>
            <a:r>
              <a:rPr lang="en">
                <a:latin typeface="Roboto"/>
                <a:ea typeface="Roboto"/>
                <a:cs typeface="Roboto"/>
                <a:sym typeface="Roboto"/>
              </a:rPr>
              <a:t>built design template for typography, forms, buttons, navigation, </a:t>
            </a:r>
            <a:br>
              <a:rPr lang="en">
                <a:latin typeface="Roboto"/>
                <a:ea typeface="Roboto"/>
                <a:cs typeface="Roboto"/>
                <a:sym typeface="Roboto"/>
              </a:rPr>
            </a:br>
            <a:r>
              <a:rPr lang="en">
                <a:latin typeface="Roboto"/>
                <a:ea typeface="Roboto"/>
                <a:cs typeface="Roboto"/>
                <a:sym typeface="Roboto"/>
              </a:rPr>
              <a:t>UI elements, and JavaScript.</a:t>
            </a:r>
            <a:endParaRPr>
              <a:latin typeface="Roboto"/>
              <a:ea typeface="Roboto"/>
              <a:cs typeface="Roboto"/>
              <a:sym typeface="Roboto"/>
            </a:endParaRPr>
          </a:p>
        </p:txBody>
      </p:sp>
      <p:sp>
        <p:nvSpPr>
          <p:cNvPr id="1504" name="Google Shape;1504;p103"/>
          <p:cNvSpPr txBox="1"/>
          <p:nvPr>
            <p:ph idx="3" type="subTitle"/>
          </p:nvPr>
        </p:nvSpPr>
        <p:spPr>
          <a:xfrm>
            <a:off x="0" y="3685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documentation: </a:t>
            </a:r>
            <a:r>
              <a:rPr lang="en" u="sng">
                <a:solidFill>
                  <a:srgbClr val="0000FF"/>
                </a:solidFill>
                <a:latin typeface="Roboto"/>
                <a:ea typeface="Roboto"/>
                <a:cs typeface="Roboto"/>
                <a:sym typeface="Roboto"/>
                <a:hlinkClick r:id="rId3"/>
              </a:rPr>
              <a:t>getbootstrap.com</a:t>
            </a:r>
            <a:endParaRPr>
              <a:solidFill>
                <a:srgbClr val="0000FF"/>
              </a:solidFill>
              <a:latin typeface="Roboto"/>
              <a:ea typeface="Roboto"/>
              <a:cs typeface="Roboto"/>
              <a:sym typeface="Roboto"/>
            </a:endParaRPr>
          </a:p>
        </p:txBody>
      </p:sp>
      <p:pic>
        <p:nvPicPr>
          <p:cNvPr id="1505" name="Google Shape;1505;p103"/>
          <p:cNvPicPr preferRelativeResize="0"/>
          <p:nvPr/>
        </p:nvPicPr>
        <p:blipFill rotWithShape="1">
          <a:blip r:embed="rId4">
            <a:alphaModFix/>
          </a:blip>
          <a:srcRect b="1830" l="0" r="0" t="1830"/>
          <a:stretch/>
        </p:blipFill>
        <p:spPr>
          <a:xfrm>
            <a:off x="429768" y="2012411"/>
            <a:ext cx="785567" cy="606900"/>
          </a:xfrm>
          <a:prstGeom prst="rect">
            <a:avLst/>
          </a:prstGeom>
          <a:noFill/>
          <a:ln>
            <a:noFill/>
          </a:ln>
        </p:spPr>
      </p:pic>
      <p:pic>
        <p:nvPicPr>
          <p:cNvPr id="1506" name="Google Shape;1506;p103"/>
          <p:cNvPicPr preferRelativeResize="0"/>
          <p:nvPr/>
        </p:nvPicPr>
        <p:blipFill rotWithShape="1">
          <a:blip r:embed="rId5">
            <a:alphaModFix/>
          </a:blip>
          <a:srcRect b="238" l="0" r="0" t="228"/>
          <a:stretch/>
        </p:blipFill>
        <p:spPr>
          <a:xfrm>
            <a:off x="429768" y="2836698"/>
            <a:ext cx="785566" cy="606900"/>
          </a:xfrm>
          <a:prstGeom prst="rect">
            <a:avLst/>
          </a:prstGeom>
          <a:noFill/>
          <a:ln>
            <a:noFill/>
          </a:ln>
        </p:spPr>
      </p:pic>
      <p:pic>
        <p:nvPicPr>
          <p:cNvPr id="1507" name="Google Shape;1507;p103"/>
          <p:cNvPicPr preferRelativeResize="0"/>
          <p:nvPr/>
        </p:nvPicPr>
        <p:blipFill rotWithShape="1">
          <a:blip r:embed="rId4">
            <a:alphaModFix/>
          </a:blip>
          <a:srcRect b="1830" l="0" r="0" t="1830"/>
          <a:stretch/>
        </p:blipFill>
        <p:spPr>
          <a:xfrm>
            <a:off x="429768" y="3691861"/>
            <a:ext cx="785567" cy="606900"/>
          </a:xfrm>
          <a:prstGeom prst="rect">
            <a:avLst/>
          </a:prstGeom>
          <a:noFill/>
          <a:ln>
            <a:noFill/>
          </a:ln>
        </p:spPr>
      </p:pic>
      <p:pic>
        <p:nvPicPr>
          <p:cNvPr id="1508" name="Google Shape;1508;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9" name="Google Shape;1509;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1516" name="Google Shape;151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Reason #1:</a:t>
            </a:r>
            <a:r>
              <a:rPr lang="en"/>
              <a:t> UI Kit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17" name="Google Shape;1517;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8" name="Google Shape;1518;p104"/>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4"/>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520" name="Google Shape;1520;p104"/>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4"/>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it takes to create elements from scratch!</a:t>
            </a:r>
            <a:endParaRPr>
              <a:latin typeface="Roboto"/>
              <a:ea typeface="Roboto"/>
              <a:cs typeface="Roboto"/>
              <a:sym typeface="Roboto"/>
            </a:endParaRPr>
          </a:p>
        </p:txBody>
      </p:sp>
      <p:pic>
        <p:nvPicPr>
          <p:cNvPr id="1522" name="Google Shape;1522;p104"/>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523" name="Google Shape;1523;p104"/>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524" name="Google Shape;1524;p104"/>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1525" name="Google Shape;152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1532" name="Google Shape;1532;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Reason #2: </a:t>
            </a:r>
            <a:r>
              <a:rPr lang="en"/>
              <a:t>Mobile Responsiveness</a:t>
            </a:r>
            <a:endParaRPr/>
          </a:p>
        </p:txBody>
      </p:sp>
      <p:sp>
        <p:nvSpPr>
          <p:cNvPr id="1533" name="Google Shape;1533;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4" name="Google Shape;1534;p105"/>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5"/>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that it is mobile-responsive by default.</a:t>
            </a:r>
            <a:endParaRPr>
              <a:latin typeface="Roboto"/>
              <a:ea typeface="Roboto"/>
              <a:cs typeface="Roboto"/>
              <a:sym typeface="Roboto"/>
            </a:endParaRPr>
          </a:p>
        </p:txBody>
      </p:sp>
      <p:sp>
        <p:nvSpPr>
          <p:cNvPr id="1536" name="Google Shape;1536;p105"/>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5"/>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 will automatically look great when viewed on screens ranging from monitors to tablets to phones. </a:t>
            </a:r>
            <a:endParaRPr>
              <a:latin typeface="Roboto"/>
              <a:ea typeface="Roboto"/>
              <a:cs typeface="Roboto"/>
              <a:sym typeface="Roboto"/>
            </a:endParaRPr>
          </a:p>
        </p:txBody>
      </p:sp>
      <p:pic>
        <p:nvPicPr>
          <p:cNvPr id="1538" name="Google Shape;1538;p105"/>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539" name="Google Shape;1539;p105"/>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540" name="Google Shape;1540;p105"/>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1541" name="Google Shape;154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HTML/CSS/Bootstrap Analogy</a:t>
            </a:r>
            <a:endParaRPr/>
          </a:p>
        </p:txBody>
      </p:sp>
      <p:sp>
        <p:nvSpPr>
          <p:cNvPr id="1547" name="Google Shape;1547;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48" name="Google Shape;1548;p106"/>
          <p:cNvGraphicFramePr/>
          <p:nvPr/>
        </p:nvGraphicFramePr>
        <p:xfrm>
          <a:off x="546425" y="918650"/>
          <a:ext cx="3000000" cy="3000000"/>
        </p:xfrm>
        <a:graphic>
          <a:graphicData uri="http://schemas.openxmlformats.org/drawingml/2006/table">
            <a:tbl>
              <a:tblPr>
                <a:noFill/>
                <a:tableStyleId>{94DB78C4-F45E-4E9B-B21A-CB73F61CFC92}</a:tableStyleId>
              </a:tblPr>
              <a:tblGrid>
                <a:gridCol w="2745625"/>
                <a:gridCol w="2745625"/>
                <a:gridCol w="2745625"/>
              </a:tblGrid>
              <a:tr h="459500">
                <a:tc>
                  <a:txBody>
                    <a:bodyPr/>
                    <a:lstStyle/>
                    <a:p>
                      <a:pPr indent="0" lvl="0" marL="0" rtl="0" algn="l">
                        <a:spcBef>
                          <a:spcPts val="0"/>
                        </a:spcBef>
                        <a:spcAft>
                          <a:spcPts val="0"/>
                        </a:spcAft>
                        <a:buNone/>
                      </a:pPr>
                      <a:r>
                        <a:rPr b="1" lang="en" sz="1600">
                          <a:solidFill>
                            <a:srgbClr val="FFFFFF"/>
                          </a:solidFill>
                        </a:rPr>
                        <a:t>HTML Alone</a:t>
                      </a:r>
                      <a:endParaRPr b="1" sz="16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600">
                          <a:solidFill>
                            <a:srgbClr val="FFFFFF"/>
                          </a:solidFill>
                        </a:rPr>
                        <a:t>HTML and CSS</a:t>
                      </a:r>
                      <a:endParaRPr b="1" sz="1600">
                        <a:solidFill>
                          <a:srgbClr val="FFFFFF"/>
                        </a:solidFill>
                      </a:endParaRPr>
                    </a:p>
                  </a:txBody>
                  <a:tcPr marT="91425" marB="91425" marR="91425" marL="137150" anchor="b">
                    <a:solidFill>
                      <a:srgbClr val="2E75B6"/>
                    </a:solidFill>
                  </a:tcPr>
                </a:tc>
                <a:tc>
                  <a:txBody>
                    <a:bodyPr/>
                    <a:lstStyle/>
                    <a:p>
                      <a:pPr indent="0" lvl="0" marL="0" rtl="0" algn="l">
                        <a:spcBef>
                          <a:spcPts val="0"/>
                        </a:spcBef>
                        <a:spcAft>
                          <a:spcPts val="0"/>
                        </a:spcAft>
                        <a:buNone/>
                      </a:pPr>
                      <a:r>
                        <a:rPr b="1" lang="en" sz="1600">
                          <a:solidFill>
                            <a:schemeClr val="lt1"/>
                          </a:solidFill>
                        </a:rPr>
                        <a:t>HTML/CSS and Bootstrap </a:t>
                      </a:r>
                      <a:endParaRPr b="1" sz="1600">
                        <a:solidFill>
                          <a:srgbClr val="FFFFFF"/>
                        </a:solidFill>
                      </a:endParaRPr>
                    </a:p>
                  </a:txBody>
                  <a:tcPr marT="91425" marB="91425" marR="91425" marL="137150" anchor="b">
                    <a:solidFill>
                      <a:srgbClr val="212940"/>
                    </a:solidFill>
                  </a:tcPr>
                </a:tc>
              </a:tr>
              <a:tr h="644975">
                <a:tc>
                  <a:txBody>
                    <a:bodyPr/>
                    <a:lstStyle/>
                    <a:p>
                      <a:pPr indent="0" lvl="0" marL="0" rtl="0" algn="l">
                        <a:spcBef>
                          <a:spcPts val="0"/>
                        </a:spcBef>
                        <a:spcAft>
                          <a:spcPts val="0"/>
                        </a:spcAft>
                        <a:buClr>
                          <a:srgbClr val="000000"/>
                        </a:buClr>
                        <a:buSzPts val="1100"/>
                        <a:buFont typeface="Arial"/>
                        <a:buNone/>
                      </a:pPr>
                      <a:r>
                        <a:rPr lang="en" sz="1300"/>
                        <a:t>Like writing papers </a:t>
                      </a:r>
                      <a:br>
                        <a:rPr lang="en" sz="1300"/>
                      </a:br>
                      <a:r>
                        <a:rPr lang="en" sz="1300"/>
                        <a:t>in </a:t>
                      </a:r>
                      <a:r>
                        <a:rPr lang="en" sz="1300"/>
                        <a:t>Notepad.</a:t>
                      </a:r>
                      <a:endParaRPr sz="1300"/>
                    </a:p>
                  </a:txBody>
                  <a:tcPr marT="91425" marB="91425" marR="91425" marL="137150"/>
                </a:tc>
                <a:tc>
                  <a:txBody>
                    <a:bodyPr/>
                    <a:lstStyle/>
                    <a:p>
                      <a:pPr indent="0" lvl="0" marL="0" rtl="0" algn="l">
                        <a:spcBef>
                          <a:spcPts val="0"/>
                        </a:spcBef>
                        <a:spcAft>
                          <a:spcPts val="0"/>
                        </a:spcAft>
                        <a:buNone/>
                      </a:pPr>
                      <a:r>
                        <a:rPr lang="en" sz="1300"/>
                        <a:t>Like writing papers in </a:t>
                      </a:r>
                      <a:br>
                        <a:rPr lang="en" sz="1300"/>
                      </a:br>
                      <a:r>
                        <a:rPr lang="en" sz="1300"/>
                        <a:t>Microsoft Word.</a:t>
                      </a:r>
                      <a:endParaRPr sz="1300"/>
                    </a:p>
                  </a:txBody>
                  <a:tcPr marT="91425" marB="91425" marR="91425" marL="137150"/>
                </a:tc>
                <a:tc>
                  <a:txBody>
                    <a:bodyPr/>
                    <a:lstStyle/>
                    <a:p>
                      <a:pPr indent="0" lvl="0" marL="0" rtl="0" algn="l">
                        <a:spcBef>
                          <a:spcPts val="0"/>
                        </a:spcBef>
                        <a:spcAft>
                          <a:spcPts val="0"/>
                        </a:spcAft>
                        <a:buNone/>
                      </a:pPr>
                      <a:r>
                        <a:rPr lang="en" sz="1300"/>
                        <a:t>Like writing papers in Microsoft Word </a:t>
                      </a:r>
                      <a:r>
                        <a:rPr i="1" lang="en" sz="1300"/>
                        <a:t>using a template</a:t>
                      </a:r>
                      <a:r>
                        <a:rPr lang="en" sz="1300"/>
                        <a:t>.</a:t>
                      </a:r>
                      <a:endParaRPr sz="1300"/>
                    </a:p>
                  </a:txBody>
                  <a:tcPr marT="91425" marB="91425" marR="91425" marL="137150"/>
                </a:tc>
              </a:tr>
              <a:tr h="644975">
                <a:tc>
                  <a:txBody>
                    <a:bodyPr/>
                    <a:lstStyle/>
                    <a:p>
                      <a:pPr indent="0" lvl="0" marL="0" rtl="0" algn="l">
                        <a:spcBef>
                          <a:spcPts val="0"/>
                        </a:spcBef>
                        <a:spcAft>
                          <a:spcPts val="0"/>
                        </a:spcAft>
                        <a:buNone/>
                      </a:pPr>
                      <a:r>
                        <a:rPr lang="en" sz="1300"/>
                        <a:t>Used</a:t>
                      </a:r>
                      <a:r>
                        <a:rPr lang="en" sz="1300"/>
                        <a:t> to write unformatted text (i.e, content only).</a:t>
                      </a:r>
                      <a:endParaRPr sz="1300"/>
                    </a:p>
                  </a:txBody>
                  <a:tcPr marT="91425" marB="91425" marR="91425" marL="137150"/>
                </a:tc>
                <a:tc>
                  <a:txBody>
                    <a:bodyPr/>
                    <a:lstStyle/>
                    <a:p>
                      <a:pPr indent="0" lvl="0" marL="0" rtl="0" algn="l">
                        <a:spcBef>
                          <a:spcPts val="0"/>
                        </a:spcBef>
                        <a:spcAft>
                          <a:spcPts val="0"/>
                        </a:spcAft>
                        <a:buNone/>
                      </a:pPr>
                      <a:r>
                        <a:rPr lang="en" sz="1300"/>
                        <a:t>Used</a:t>
                      </a:r>
                      <a:r>
                        <a:rPr lang="en" sz="1300"/>
                        <a:t> both to write the content </a:t>
                      </a:r>
                      <a:r>
                        <a:rPr i="1" lang="en" sz="1300"/>
                        <a:t>and</a:t>
                      </a:r>
                      <a:r>
                        <a:rPr lang="en" sz="1300"/>
                        <a:t> format it (color, font, alignment, layout, etc.).</a:t>
                      </a:r>
                      <a:endParaRPr sz="1300"/>
                    </a:p>
                  </a:txBody>
                  <a:tcPr marT="91425" marB="91425" marR="91425" marL="137150"/>
                </a:tc>
                <a:tc>
                  <a:txBody>
                    <a:bodyPr/>
                    <a:lstStyle/>
                    <a:p>
                      <a:pPr indent="0" lvl="0" marL="0" rtl="0" algn="l">
                        <a:spcBef>
                          <a:spcPts val="0"/>
                        </a:spcBef>
                        <a:spcAft>
                          <a:spcPts val="0"/>
                        </a:spcAft>
                        <a:buNone/>
                      </a:pPr>
                      <a:r>
                        <a:rPr lang="en" sz="1300"/>
                        <a:t>You can still customize it, but you’re starting with a pre-built style and aesthetic.</a:t>
                      </a:r>
                      <a:endParaRPr sz="1300"/>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549" name="Google Shape;1549;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1" name="Google Shape;1551;p106"/>
          <p:cNvPicPr preferRelativeResize="0"/>
          <p:nvPr/>
        </p:nvPicPr>
        <p:blipFill>
          <a:blip r:embed="rId4">
            <a:alphaModFix/>
          </a:blip>
          <a:stretch>
            <a:fillRect/>
          </a:stretch>
        </p:blipFill>
        <p:spPr>
          <a:xfrm>
            <a:off x="6144650" y="3297943"/>
            <a:ext cx="1209176" cy="890107"/>
          </a:xfrm>
          <a:prstGeom prst="rect">
            <a:avLst/>
          </a:prstGeom>
          <a:noFill/>
          <a:ln>
            <a:noFill/>
          </a:ln>
        </p:spPr>
      </p:pic>
      <p:pic>
        <p:nvPicPr>
          <p:cNvPr id="1552" name="Google Shape;1552;p106"/>
          <p:cNvPicPr preferRelativeResize="0"/>
          <p:nvPr/>
        </p:nvPicPr>
        <p:blipFill>
          <a:blip r:embed="rId5">
            <a:alphaModFix/>
          </a:blip>
          <a:stretch>
            <a:fillRect/>
          </a:stretch>
        </p:blipFill>
        <p:spPr>
          <a:xfrm>
            <a:off x="7410975" y="3053124"/>
            <a:ext cx="1209180" cy="1344600"/>
          </a:xfrm>
          <a:prstGeom prst="rect">
            <a:avLst/>
          </a:prstGeom>
          <a:noFill/>
          <a:ln>
            <a:noFill/>
          </a:ln>
        </p:spPr>
      </p:pic>
      <p:sp>
        <p:nvSpPr>
          <p:cNvPr id="1553" name="Google Shape;1553;p106"/>
          <p:cNvSpPr txBox="1"/>
          <p:nvPr/>
        </p:nvSpPr>
        <p:spPr>
          <a:xfrm>
            <a:off x="7277625" y="3371850"/>
            <a:ext cx="4149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a:t>
            </a:r>
            <a:endParaRPr b="1" sz="3000">
              <a:latin typeface="Roboto"/>
              <a:ea typeface="Roboto"/>
              <a:cs typeface="Roboto"/>
              <a:sym typeface="Roboto"/>
            </a:endParaRPr>
          </a:p>
        </p:txBody>
      </p:sp>
      <p:sp>
        <p:nvSpPr>
          <p:cNvPr id="1554" name="Google Shape;1554;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p10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Bootstrap Features</a:t>
            </a:r>
            <a:endParaRPr/>
          </a:p>
        </p:txBody>
      </p:sp>
      <p:sp>
        <p:nvSpPr>
          <p:cNvPr id="1561" name="Google Shape;1561;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62" name="Google Shape;1562;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7" name="Shape 1567"/>
        <p:cNvGrpSpPr/>
        <p:nvPr/>
      </p:nvGrpSpPr>
      <p:grpSpPr>
        <a:xfrm>
          <a:off x="0" y="0"/>
          <a:ext cx="0" cy="0"/>
          <a:chOff x="0" y="0"/>
          <a:chExt cx="0" cy="0"/>
        </a:xfrm>
      </p:grpSpPr>
      <p:sp>
        <p:nvSpPr>
          <p:cNvPr id="1568" name="Google Shape;1568;p108"/>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569" name="Google Shape;1569;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Components</a:t>
            </a:r>
            <a:endParaRPr/>
          </a:p>
        </p:txBody>
      </p:sp>
      <p:sp>
        <p:nvSpPr>
          <p:cNvPr id="1570" name="Google Shape;1570;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71" name="Google Shape;1571;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72" name="Google Shape;1572;p108"/>
          <p:cNvGraphicFramePr/>
          <p:nvPr/>
        </p:nvGraphicFramePr>
        <p:xfrm>
          <a:off x="542500" y="1866300"/>
          <a:ext cx="3000000" cy="3000000"/>
        </p:xfrm>
        <a:graphic>
          <a:graphicData uri="http://schemas.openxmlformats.org/drawingml/2006/table">
            <a:tbl>
              <a:tblPr>
                <a:noFill/>
                <a:tableStyleId>{94DB78C4-F45E-4E9B-B21A-CB73F61CFC92}</a:tableStyleId>
              </a:tblPr>
              <a:tblGrid>
                <a:gridCol w="1630875"/>
                <a:gridCol w="1630875"/>
                <a:gridCol w="1630875"/>
                <a:gridCol w="1630875"/>
                <a:gridCol w="1630875"/>
              </a:tblGrid>
              <a:tr h="342875">
                <a:tc gridSpan="5">
                  <a:txBody>
                    <a:bodyPr/>
                    <a:lstStyle/>
                    <a:p>
                      <a:pPr indent="0" lvl="0" marL="0" rtl="0" algn="l">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674EA7"/>
                    </a:solidFill>
                  </a:tcPr>
                </a:tc>
                <a:tc hMerge="1"/>
                <a:tc hMerge="1"/>
                <a:tc hMerge="1"/>
                <a:tc hMerge="1"/>
              </a:tr>
              <a:tr h="342875">
                <a:tc>
                  <a:txBody>
                    <a:bodyPr/>
                    <a:lstStyle/>
                    <a:p>
                      <a:pPr indent="0" lvl="0" marL="0" rtl="0" algn="l">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Badges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Buttons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Cards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t>Carousel</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Dropdowns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Forms</a:t>
                      </a:r>
                      <a:endParaRPr sz="1200">
                        <a:solidFill>
                          <a:srgbClr val="000000"/>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List group</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Clr>
                          <a:schemeClr val="dk1"/>
                        </a:buClr>
                        <a:buSzPts val="1100"/>
                        <a:buFont typeface="Arial"/>
                        <a:buNone/>
                      </a:pPr>
                      <a:r>
                        <a:rPr lang="en" sz="1200">
                          <a:solidFill>
                            <a:schemeClr val="dk1"/>
                          </a:solidFill>
                          <a:latin typeface="Roboto"/>
                          <a:ea typeface="Roboto"/>
                          <a:cs typeface="Roboto"/>
                          <a:sym typeface="Roboto"/>
                        </a:rPr>
                        <a:t>Modal</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Navs</a:t>
                      </a:r>
                      <a:endParaRPr sz="1200">
                        <a:solidFill>
                          <a:srgbClr val="000000"/>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Popover</a:t>
                      </a:r>
                      <a:endParaRPr sz="1200">
                        <a:solidFill>
                          <a:srgbClr val="000000"/>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chemeClr val="dk1"/>
                          </a:solidFill>
                        </a:rPr>
                        <a:t>Progress Bar</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Toast</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1200">
                          <a:solidFill>
                            <a:srgbClr val="000000"/>
                          </a:solidFill>
                          <a:latin typeface="Roboto"/>
                          <a:ea typeface="Roboto"/>
                          <a:cs typeface="Roboto"/>
                          <a:sym typeface="Roboto"/>
                        </a:rPr>
                        <a:t>Tootltips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Several more...</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1573" name="Google Shape;1573;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109"/>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580" name="Google Shape;1580;p109"/>
          <p:cNvPicPr preferRelativeResize="0"/>
          <p:nvPr/>
        </p:nvPicPr>
        <p:blipFill rotWithShape="1">
          <a:blip r:embed="rId3">
            <a:alphaModFix/>
          </a:blip>
          <a:srcRect b="0" l="0" r="0" t="0"/>
          <a:stretch/>
        </p:blipFill>
        <p:spPr>
          <a:xfrm>
            <a:off x="1305028" y="1502213"/>
            <a:ext cx="6154341" cy="3257808"/>
          </a:xfrm>
          <a:prstGeom prst="rect">
            <a:avLst/>
          </a:prstGeom>
          <a:noFill/>
          <a:ln>
            <a:noFill/>
          </a:ln>
        </p:spPr>
      </p:pic>
      <p:sp>
        <p:nvSpPr>
          <p:cNvPr id="1581" name="Google Shape;1581;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Nav Bars</a:t>
            </a:r>
            <a:endParaRPr/>
          </a:p>
        </p:txBody>
      </p:sp>
      <p:sp>
        <p:nvSpPr>
          <p:cNvPr id="1582" name="Google Shape;1582;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3" name="Google Shape;1583;p109"/>
          <p:cNvSpPr txBox="1"/>
          <p:nvPr>
            <p:ph idx="3" type="body"/>
          </p:nvPr>
        </p:nvSpPr>
        <p:spPr>
          <a:xfrm>
            <a:off x="175" y="1436650"/>
            <a:ext cx="6960600" cy="1893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graphicFrame>
        <p:nvGraphicFramePr>
          <p:cNvPr id="1584" name="Google Shape;1584;p109"/>
          <p:cNvGraphicFramePr/>
          <p:nvPr/>
        </p:nvGraphicFramePr>
        <p:xfrm>
          <a:off x="430000" y="840413"/>
          <a:ext cx="3000000" cy="3000000"/>
        </p:xfrm>
        <a:graphic>
          <a:graphicData uri="http://schemas.openxmlformats.org/drawingml/2006/table">
            <a:tbl>
              <a:tblPr>
                <a:noFill/>
                <a:tableStyleId>{94DB78C4-F45E-4E9B-B21A-CB73F61CFC92}</a:tableStyleId>
              </a:tblPr>
              <a:tblGrid>
                <a:gridCol w="3645950"/>
                <a:gridCol w="1542100"/>
                <a:gridCol w="1542100"/>
                <a:gridCol w="1542100"/>
              </a:tblGrid>
              <a:tr h="342875">
                <a:tc>
                  <a:txBody>
                    <a:bodyPr/>
                    <a:lstStyle/>
                    <a:p>
                      <a:pPr indent="0" lvl="0" marL="0" rtl="0" algn="l">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r>
            </a:tbl>
          </a:graphicData>
        </a:graphic>
      </p:graphicFrame>
      <p:sp>
        <p:nvSpPr>
          <p:cNvPr id="1585" name="Google Shape;158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Feedback #1: Pace Is Fast</a:t>
            </a:r>
            <a:endParaRPr/>
          </a:p>
          <a:p>
            <a:pPr indent="0" lvl="0" marL="0" rtl="0" algn="l">
              <a:spcBef>
                <a:spcPts val="0"/>
              </a:spcBef>
              <a:spcAft>
                <a:spcPts val="0"/>
              </a:spcAft>
              <a:buNone/>
            </a:pPr>
            <a:r>
              <a:t/>
            </a:r>
            <a:endParaRPr/>
          </a:p>
        </p:txBody>
      </p:sp>
      <p:sp>
        <p:nvSpPr>
          <p:cNvPr id="1086" name="Google Shape;1086;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Here’s the reality: the pace of this program is fast.</a:t>
            </a:r>
            <a:endParaRPr/>
          </a:p>
        </p:txBody>
      </p:sp>
      <p:sp>
        <p:nvSpPr>
          <p:cNvPr id="1087" name="Google Shape;1087;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8" name="Google Shape;1088;p65"/>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We could slow down and make it easier, but that wouldn’t prepare you to be developers right out of the program.</a:t>
            </a:r>
            <a:endParaRPr sz="1100"/>
          </a:p>
        </p:txBody>
      </p:sp>
      <p:sp>
        <p:nvSpPr>
          <p:cNvPr id="1089" name="Google Shape;1089;p6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Take up the challenge. Try to retain as much as you can during the course. </a:t>
            </a:r>
            <a:endParaRPr sz="1100"/>
          </a:p>
        </p:txBody>
      </p:sp>
      <p:sp>
        <p:nvSpPr>
          <p:cNvPr id="1090" name="Google Shape;1090;p65"/>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After the program is over, go back and review the concepts you need a refresher on. </a:t>
            </a:r>
            <a:endParaRPr sz="1100"/>
          </a:p>
        </p:txBody>
      </p:sp>
      <p:sp>
        <p:nvSpPr>
          <p:cNvPr id="1091" name="Google Shape;1091;p65"/>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Don’t try to master every little detail. </a:t>
            </a:r>
            <a:endParaRPr sz="1100"/>
          </a:p>
        </p:txBody>
      </p:sp>
      <p:sp>
        <p:nvSpPr>
          <p:cNvPr id="1092" name="Google Shape;1092;p6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Focus on the big picture and how to find what you need, when you need it. </a:t>
            </a:r>
            <a:endParaRPr sz="1100"/>
          </a:p>
        </p:txBody>
      </p:sp>
      <p:sp>
        <p:nvSpPr>
          <p:cNvPr id="1093" name="Google Shape;1093;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0" name="Shape 1590"/>
        <p:cNvGrpSpPr/>
        <p:nvPr/>
      </p:nvGrpSpPr>
      <p:grpSpPr>
        <a:xfrm>
          <a:off x="0" y="0"/>
          <a:ext cx="0" cy="0"/>
          <a:chOff x="0" y="0"/>
          <a:chExt cx="0" cy="0"/>
        </a:xfrm>
      </p:grpSpPr>
      <p:sp>
        <p:nvSpPr>
          <p:cNvPr id="1591" name="Google Shape;1591;p110"/>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592" name="Google Shape;1592;p110"/>
          <p:cNvPicPr preferRelativeResize="0"/>
          <p:nvPr/>
        </p:nvPicPr>
        <p:blipFill rotWithShape="1">
          <a:blip r:embed="rId3">
            <a:alphaModFix/>
          </a:blip>
          <a:srcRect b="0" l="0" r="0" t="0"/>
          <a:stretch/>
        </p:blipFill>
        <p:spPr>
          <a:xfrm>
            <a:off x="422675" y="3514688"/>
            <a:ext cx="5761322" cy="945356"/>
          </a:xfrm>
          <a:prstGeom prst="rect">
            <a:avLst/>
          </a:prstGeom>
          <a:noFill/>
          <a:ln>
            <a:noFill/>
          </a:ln>
        </p:spPr>
      </p:pic>
      <p:sp>
        <p:nvSpPr>
          <p:cNvPr id="1593" name="Google Shape;1593;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Jumbotron</a:t>
            </a:r>
            <a:endParaRPr/>
          </a:p>
        </p:txBody>
      </p:sp>
      <p:sp>
        <p:nvSpPr>
          <p:cNvPr id="1594" name="Google Shape;1594;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95" name="Google Shape;1595;p110"/>
          <p:cNvSpPr/>
          <p:nvPr/>
        </p:nvSpPr>
        <p:spPr>
          <a:xfrm>
            <a:off x="422675" y="837025"/>
            <a:ext cx="8218500" cy="24129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274300" spcFirstLastPara="1" rIns="274300" wrap="square" tIns="182875">
            <a:noAutofit/>
          </a:bodyPr>
          <a:lstStyle/>
          <a:p>
            <a:pPr indent="0" lvl="0" marL="0" rtl="0" algn="l">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6" name="Google Shape;1596;p110"/>
          <p:cNvSpPr/>
          <p:nvPr/>
        </p:nvSpPr>
        <p:spPr>
          <a:xfrm>
            <a:off x="704875" y="2697475"/>
            <a:ext cx="1878300" cy="360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7" name="Google Shape;1597;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111"/>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604" name="Google Shape;1604;p111"/>
          <p:cNvPicPr preferRelativeResize="0"/>
          <p:nvPr/>
        </p:nvPicPr>
        <p:blipFill rotWithShape="1">
          <a:blip r:embed="rId3">
            <a:alphaModFix/>
          </a:blip>
          <a:srcRect b="0" l="0" r="0" t="0"/>
          <a:stretch/>
        </p:blipFill>
        <p:spPr>
          <a:xfrm>
            <a:off x="435763" y="843863"/>
            <a:ext cx="5986463" cy="1178719"/>
          </a:xfrm>
          <a:prstGeom prst="rect">
            <a:avLst/>
          </a:prstGeom>
          <a:noFill/>
          <a:ln>
            <a:noFill/>
          </a:ln>
        </p:spPr>
      </p:pic>
      <p:pic>
        <p:nvPicPr>
          <p:cNvPr id="1605" name="Google Shape;1605;p111"/>
          <p:cNvPicPr preferRelativeResize="0"/>
          <p:nvPr/>
        </p:nvPicPr>
        <p:blipFill rotWithShape="1">
          <a:blip r:embed="rId4">
            <a:alphaModFix/>
          </a:blip>
          <a:srcRect b="0" l="0" r="0" t="0"/>
          <a:stretch/>
        </p:blipFill>
        <p:spPr>
          <a:xfrm>
            <a:off x="1303025" y="2316672"/>
            <a:ext cx="3429000" cy="2372061"/>
          </a:xfrm>
          <a:prstGeom prst="rect">
            <a:avLst/>
          </a:prstGeom>
          <a:noFill/>
          <a:ln>
            <a:noFill/>
          </a:ln>
        </p:spPr>
      </p:pic>
      <p:sp>
        <p:nvSpPr>
          <p:cNvPr id="1606" name="Google Shape;1606;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Table</a:t>
            </a:r>
            <a:endParaRPr/>
          </a:p>
        </p:txBody>
      </p:sp>
      <p:sp>
        <p:nvSpPr>
          <p:cNvPr id="1607" name="Google Shape;1607;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8" name="Google Shape;1608;p111"/>
          <p:cNvSpPr txBox="1"/>
          <p:nvPr>
            <p:ph idx="3" type="body"/>
          </p:nvPr>
        </p:nvSpPr>
        <p:spPr>
          <a:xfrm>
            <a:off x="175" y="23327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1609" name="Google Shape;160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pic>
        <p:nvPicPr>
          <p:cNvPr id="1615" name="Google Shape;1615;p112"/>
          <p:cNvPicPr preferRelativeResize="0"/>
          <p:nvPr/>
        </p:nvPicPr>
        <p:blipFill rotWithShape="1">
          <a:blip r:embed="rId3">
            <a:alphaModFix/>
          </a:blip>
          <a:srcRect b="0" l="0" r="0" t="0"/>
          <a:stretch/>
        </p:blipFill>
        <p:spPr>
          <a:xfrm>
            <a:off x="509698" y="762956"/>
            <a:ext cx="4525566" cy="1712669"/>
          </a:xfrm>
          <a:prstGeom prst="rect">
            <a:avLst/>
          </a:prstGeom>
          <a:noFill/>
          <a:ln>
            <a:noFill/>
          </a:ln>
        </p:spPr>
      </p:pic>
      <p:sp>
        <p:nvSpPr>
          <p:cNvPr id="1616" name="Google Shape;1616;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Form</a:t>
            </a:r>
            <a:endParaRPr/>
          </a:p>
        </p:txBody>
      </p:sp>
      <p:sp>
        <p:nvSpPr>
          <p:cNvPr id="1617" name="Google Shape;1617;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18" name="Google Shape;1618;p112"/>
          <p:cNvPicPr preferRelativeResize="0"/>
          <p:nvPr/>
        </p:nvPicPr>
        <p:blipFill rotWithShape="1">
          <a:blip r:embed="rId4">
            <a:alphaModFix/>
          </a:blip>
          <a:srcRect b="0" l="0" r="0" t="0"/>
          <a:stretch/>
        </p:blipFill>
        <p:spPr>
          <a:xfrm>
            <a:off x="1375326" y="2556115"/>
            <a:ext cx="4370079" cy="2280041"/>
          </a:xfrm>
          <a:prstGeom prst="rect">
            <a:avLst/>
          </a:prstGeom>
          <a:noFill/>
          <a:ln>
            <a:noFill/>
          </a:ln>
        </p:spPr>
      </p:pic>
      <p:sp>
        <p:nvSpPr>
          <p:cNvPr id="1619" name="Google Shape;1619;p112"/>
          <p:cNvSpPr txBox="1"/>
          <p:nvPr>
            <p:ph idx="3" type="body"/>
          </p:nvPr>
        </p:nvSpPr>
        <p:spPr>
          <a:xfrm>
            <a:off x="175" y="26375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1620" name="Google Shape;1620;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Google Shape;1626;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7" name="Google Shape;1627;p11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Components</a:t>
            </a:r>
            <a:endParaRPr/>
          </a:p>
        </p:txBody>
      </p:sp>
      <p:sp>
        <p:nvSpPr>
          <p:cNvPr id="1628" name="Google Shape;1628;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with </a:t>
            </a:r>
            <a:r>
              <a:rPr lang="en"/>
              <a:t>someone</a:t>
            </a:r>
            <a:r>
              <a:rPr lang="en"/>
              <a:t> sitting near you, do the following:</a:t>
            </a:r>
            <a:endParaRPr/>
          </a:p>
        </p:txBody>
      </p:sp>
      <p:sp>
        <p:nvSpPr>
          <p:cNvPr id="1634" name="Google Shape;1634;p11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15 minutes</a:t>
            </a:r>
            <a:endParaRPr>
              <a:solidFill>
                <a:schemeClr val="dk1"/>
              </a:solidFill>
            </a:endParaRPr>
          </a:p>
          <a:p>
            <a:pPr indent="0" lvl="0" marL="0" rtl="0" algn="r">
              <a:spcBef>
                <a:spcPts val="0"/>
              </a:spcBef>
              <a:spcAft>
                <a:spcPts val="0"/>
              </a:spcAft>
              <a:buClr>
                <a:schemeClr val="dk1"/>
              </a:buClr>
              <a:buSzPts val="1100"/>
              <a:buFont typeface="Arial"/>
              <a:buNone/>
            </a:pPr>
            <a:r>
              <a:t/>
            </a:r>
            <a:endParaRPr>
              <a:solidFill>
                <a:schemeClr val="dk1"/>
              </a:solidFill>
            </a:endParaRPr>
          </a:p>
          <a:p>
            <a:pPr indent="0" lvl="0" marL="0" rtl="0" algn="r">
              <a:spcBef>
                <a:spcPts val="0"/>
              </a:spcBef>
              <a:spcAft>
                <a:spcPts val="0"/>
              </a:spcAft>
              <a:buNone/>
            </a:pPr>
            <a:r>
              <a:t/>
            </a:r>
            <a:endParaRPr/>
          </a:p>
        </p:txBody>
      </p:sp>
      <p:sp>
        <p:nvSpPr>
          <p:cNvPr id="1635" name="Google Shape;1635;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6" name="Google Shape;1636;p11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7" name="Google Shape;1637;p114"/>
          <p:cNvSpPr/>
          <p:nvPr/>
        </p:nvSpPr>
        <p:spPr>
          <a:xfrm>
            <a:off x="1362456" y="1224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114"/>
          <p:cNvGrpSpPr/>
          <p:nvPr/>
        </p:nvGrpSpPr>
        <p:grpSpPr>
          <a:xfrm>
            <a:off x="457200" y="1224025"/>
            <a:ext cx="776889" cy="621300"/>
            <a:chOff x="457200" y="1378813"/>
            <a:chExt cx="776889" cy="621300"/>
          </a:xfrm>
        </p:grpSpPr>
        <p:sp>
          <p:nvSpPr>
            <p:cNvPr id="1639" name="Google Shape;1639;p11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0" name="Google Shape;1640;p11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114"/>
          <p:cNvGrpSpPr/>
          <p:nvPr/>
        </p:nvGrpSpPr>
        <p:grpSpPr>
          <a:xfrm>
            <a:off x="457200" y="1923925"/>
            <a:ext cx="776889" cy="621300"/>
            <a:chOff x="457200" y="1378813"/>
            <a:chExt cx="776889" cy="621300"/>
          </a:xfrm>
        </p:grpSpPr>
        <p:sp>
          <p:nvSpPr>
            <p:cNvPr id="1642" name="Google Shape;1642;p11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3" name="Google Shape;1643;p11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114"/>
          <p:cNvGrpSpPr/>
          <p:nvPr/>
        </p:nvGrpSpPr>
        <p:grpSpPr>
          <a:xfrm>
            <a:off x="457200" y="2616650"/>
            <a:ext cx="776889" cy="621300"/>
            <a:chOff x="457200" y="1378813"/>
            <a:chExt cx="776889" cy="621300"/>
          </a:xfrm>
        </p:grpSpPr>
        <p:sp>
          <p:nvSpPr>
            <p:cNvPr id="1645" name="Google Shape;1645;p11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6" name="Google Shape;1646;p11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114"/>
          <p:cNvGrpSpPr/>
          <p:nvPr/>
        </p:nvGrpSpPr>
        <p:grpSpPr>
          <a:xfrm>
            <a:off x="457200" y="3314150"/>
            <a:ext cx="776889" cy="621300"/>
            <a:chOff x="457200" y="1378813"/>
            <a:chExt cx="776889" cy="621300"/>
          </a:xfrm>
        </p:grpSpPr>
        <p:sp>
          <p:nvSpPr>
            <p:cNvPr id="1648" name="Google Shape;1648;p11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9" name="Google Shape;1649;p11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0" name="Google Shape;1650;p114"/>
          <p:cNvSpPr txBox="1"/>
          <p:nvPr>
            <p:ph idx="1" type="subTitle"/>
          </p:nvPr>
        </p:nvSpPr>
        <p:spPr>
          <a:xfrm>
            <a:off x="-75" y="12432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Navigate to the Twitter Bootstrap website.</a:t>
            </a:r>
            <a:endParaRPr sz="1200">
              <a:latin typeface="Roboto"/>
              <a:ea typeface="Roboto"/>
              <a:cs typeface="Roboto"/>
              <a:sym typeface="Roboto"/>
            </a:endParaRPr>
          </a:p>
        </p:txBody>
      </p:sp>
      <p:sp>
        <p:nvSpPr>
          <p:cNvPr id="1651" name="Google Shape;1651;p114"/>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4"/>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4"/>
          <p:cNvSpPr/>
          <p:nvPr/>
        </p:nvSpPr>
        <p:spPr>
          <a:xfrm>
            <a:off x="1352550" y="3309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4"/>
          <p:cNvSpPr txBox="1"/>
          <p:nvPr>
            <p:ph idx="2" type="subTitle"/>
          </p:nvPr>
        </p:nvSpPr>
        <p:spPr>
          <a:xfrm>
            <a:off x="-12175" y="1928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1655" name="Google Shape;1655;p114"/>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1656" name="Google Shape;1656;p114"/>
          <p:cNvSpPr txBox="1"/>
          <p:nvPr>
            <p:ph idx="4" type="subTitle"/>
          </p:nvPr>
        </p:nvSpPr>
        <p:spPr>
          <a:xfrm>
            <a:off x="-12300" y="33093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1657" name="Google Shape;1657;p114"/>
          <p:cNvSpPr txBox="1"/>
          <p:nvPr>
            <p:ph idx="5" type="subTitle"/>
          </p:nvPr>
        </p:nvSpPr>
        <p:spPr>
          <a:xfrm>
            <a:off x="-100" y="4002100"/>
            <a:ext cx="8869800" cy="606900"/>
          </a:xfrm>
          <a:prstGeom prst="rect">
            <a:avLst/>
          </a:prstGeom>
          <a:noFill/>
          <a:ln>
            <a:noFill/>
          </a:ln>
        </p:spPr>
        <p:txBody>
          <a:bodyPr anchorCtr="0" anchor="ctr" bIns="0" lIns="457200" spcFirstLastPara="1" rIns="457200" wrap="square" tIns="0">
            <a:noAutofit/>
          </a:bodyPr>
          <a:lstStyle/>
          <a:p>
            <a:pPr indent="0" lvl="0" marL="0" rtl="0" algn="l">
              <a:spcBef>
                <a:spcPts val="0"/>
              </a:spcBef>
              <a:spcAft>
                <a:spcPts val="0"/>
              </a:spcAft>
              <a:buNone/>
            </a:pPr>
            <a:r>
              <a:rPr b="1" lang="en"/>
              <a:t>HINT:</a:t>
            </a:r>
            <a:r>
              <a:rPr lang="en"/>
              <a:t> First include a link to Bootstrap’s CSS. Then visit the Bootstrap page on CSS or Components. </a:t>
            </a:r>
            <a:endParaRPr/>
          </a:p>
        </p:txBody>
      </p:sp>
      <p:sp>
        <p:nvSpPr>
          <p:cNvPr id="1658" name="Google Shape;1658;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11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Takeaways</a:t>
            </a:r>
            <a:endParaRPr/>
          </a:p>
        </p:txBody>
      </p:sp>
      <p:sp>
        <p:nvSpPr>
          <p:cNvPr id="1665" name="Google Shape;1665;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6" name="Google Shape;1666;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1" name="Shape 1671"/>
        <p:cNvGrpSpPr/>
        <p:nvPr/>
      </p:nvGrpSpPr>
      <p:grpSpPr>
        <a:xfrm>
          <a:off x="0" y="0"/>
          <a:ext cx="0" cy="0"/>
          <a:chOff x="0" y="0"/>
          <a:chExt cx="0" cy="0"/>
        </a:xfrm>
      </p:grpSpPr>
      <p:sp>
        <p:nvSpPr>
          <p:cNvPr id="1672" name="Google Shape;1672;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Takeaways</a:t>
            </a:r>
            <a:endParaRPr/>
          </a:p>
        </p:txBody>
      </p:sp>
      <p:sp>
        <p:nvSpPr>
          <p:cNvPr id="1673" name="Google Shape;1673;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the end of class! By now, you should</a:t>
            </a:r>
            <a:r>
              <a:rPr lang="en"/>
              <a:t> be able to:</a:t>
            </a:r>
            <a:endParaRPr/>
          </a:p>
        </p:txBody>
      </p:sp>
      <p:sp>
        <p:nvSpPr>
          <p:cNvPr id="1674" name="Google Shape;1674;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5" name="Google Shape;1675;p116"/>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Provide a loose definition of </a:t>
            </a:r>
            <a:r>
              <a:rPr i="1" lang="en" sz="1200"/>
              <a:t>typography</a:t>
            </a:r>
            <a:r>
              <a:rPr lang="en" sz="1200"/>
              <a:t> and list a few CSS properties that can be used to style it.</a:t>
            </a:r>
            <a:endParaRPr sz="1200"/>
          </a:p>
        </p:txBody>
      </p:sp>
      <p:sp>
        <p:nvSpPr>
          <p:cNvPr id="1676" name="Google Shape;1676;p116"/>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Offer a practical example of using pseudo-classes.</a:t>
            </a:r>
            <a:endParaRPr sz="1200"/>
          </a:p>
        </p:txBody>
      </p:sp>
      <p:sp>
        <p:nvSpPr>
          <p:cNvPr id="1677" name="Google Shape;1677;p116"/>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Understand generally what Twitter Bootstrap is and why predefined CSS frameworks are so powerful. </a:t>
            </a:r>
            <a:endParaRPr sz="1200"/>
          </a:p>
        </p:txBody>
      </p:sp>
      <p:sp>
        <p:nvSpPr>
          <p:cNvPr id="1678" name="Google Shape;1678;p116"/>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Know how to incorporate the Twitter Bootstrap style library into your website. </a:t>
            </a:r>
            <a:endParaRPr sz="1200"/>
          </a:p>
        </p:txBody>
      </p:sp>
      <p:sp>
        <p:nvSpPr>
          <p:cNvPr id="1679" name="Google Shape;1679;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Google Shape;1685;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Next Class: Layout Building!</a:t>
            </a:r>
            <a:endParaRPr/>
          </a:p>
        </p:txBody>
      </p:sp>
      <p:sp>
        <p:nvSpPr>
          <p:cNvPr id="1686" name="Google Shape;1686;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87" name="Google Shape;1687;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aphicFrame>
        <p:nvGraphicFramePr>
          <p:cNvPr id="1688" name="Google Shape;1688;p117"/>
          <p:cNvGraphicFramePr/>
          <p:nvPr/>
        </p:nvGraphicFramePr>
        <p:xfrm>
          <a:off x="1339875" y="943600"/>
          <a:ext cx="3000000" cy="3000000"/>
        </p:xfrm>
        <a:graphic>
          <a:graphicData uri="http://schemas.openxmlformats.org/drawingml/2006/table">
            <a:tbl>
              <a:tblPr>
                <a:noFill/>
                <a:tableStyleId>{94DB78C4-F45E-4E9B-B21A-CB73F61CFC92}</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rgbClr val="000000"/>
                        </a:buClr>
                        <a:buSzPts val="1100"/>
                        <a:buFont typeface="Arial"/>
                        <a:buNone/>
                      </a:pPr>
                      <a:r>
                        <a:rPr lang="en" sz="1200">
                          <a:solidFill>
                            <a:srgbClr val="000000"/>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689" name="Google Shape;1689;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90" name="Google Shape;1690;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1" name="Google Shape;1691;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sp>
        <p:nvSpPr>
          <p:cNvPr id="1697" name="Google Shape;1697;p11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698" name="Google Shape;1698;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99" name="Google Shape;1699;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100" name="Google Shape;1100;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That said, a</a:t>
            </a:r>
            <a:r>
              <a:rPr lang="en"/>
              <a:t>s instructors and TAs, we are here to help!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01" name="Google Shape;1101;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2" name="Google Shape;1102;p6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Share your GitHub code as you run into issues. We can let you know if you’re going in the right (or wrong) direction.</a:t>
            </a:r>
            <a:endParaRPr sz="1100"/>
          </a:p>
        </p:txBody>
      </p:sp>
      <p:sp>
        <p:nvSpPr>
          <p:cNvPr id="1103" name="Google Shape;1103;p6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Come to office hours! We can review your code with you, offer tips on homework, or just give you a pep talk if that’s what you need.</a:t>
            </a:r>
            <a:endParaRPr sz="1100"/>
          </a:p>
        </p:txBody>
      </p:sp>
      <p:sp>
        <p:nvSpPr>
          <p:cNvPr id="1104" name="Google Shape;1104;p6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Reach out to Student Success if want to schedule a 1-on-1 meeting.</a:t>
            </a:r>
            <a:endParaRPr sz="1100"/>
          </a:p>
        </p:txBody>
      </p:sp>
      <p:sp>
        <p:nvSpPr>
          <p:cNvPr id="1105" name="Google Shape;1105;p66"/>
          <p:cNvSpPr/>
          <p:nvPr/>
        </p:nvSpPr>
        <p:spPr>
          <a:xfrm>
            <a:off x="203700" y="3839800"/>
            <a:ext cx="8799900" cy="74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b="1" lang="en">
                <a:latin typeface="Roboto"/>
                <a:ea typeface="Roboto"/>
                <a:cs typeface="Roboto"/>
                <a:sym typeface="Roboto"/>
              </a:rPr>
              <a:t>Books, Please!</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113" name="Google Shape;1113;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#2: Books, Please!</a:t>
            </a:r>
            <a:endParaRPr/>
          </a:p>
        </p:txBody>
      </p:sp>
      <p:sp>
        <p:nvSpPr>
          <p:cNvPr id="1121" name="Google Shape;1121;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2" name="Google Shape;1122;p6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During the program, concentrate all your efforts on what we’re covering in class.</a:t>
            </a:r>
            <a:endParaRPr/>
          </a:p>
        </p:txBody>
      </p:sp>
      <p:sp>
        <p:nvSpPr>
          <p:cNvPr id="1123" name="Google Shape;1123;p6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4" name="Google Shape;1124;p6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When you’re at home, focus your efforts on completing your homework, re-completing in-class exercises, and going over slides.</a:t>
            </a:r>
            <a:endParaRPr/>
          </a:p>
        </p:txBody>
      </p:sp>
      <p:sp>
        <p:nvSpPr>
          <p:cNvPr id="1125" name="Google Shape;1125;p6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Invest in books and outside tutorials after you finish the program.</a:t>
            </a:r>
            <a:endParaRPr/>
          </a:p>
        </p:txBody>
      </p:sp>
      <p:sp>
        <p:nvSpPr>
          <p:cNvPr id="1126" name="Google Shape;1126;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69"/>
          <p:cNvSpPr txBox="1"/>
          <p:nvPr>
            <p:ph type="title"/>
          </p:nvPr>
        </p:nvSpPr>
        <p:spPr>
          <a:xfrm>
            <a:off x="237100" y="1936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133" name="Google Shape;1133;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4" name="Google Shape;1134;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